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62" r:id="rId2"/>
    <p:sldId id="261" r:id="rId3"/>
    <p:sldId id="260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C1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25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94E22-2859-4599-8AF0-AE21EACFE743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964ED-69A9-458E-AC45-1B01699895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5243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de-DE"/>
              <a:t>Karlsruhe 02/05/2026</a:t>
            </a:r>
            <a:endParaRPr lang="de-DE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76B459EE-FB5B-8402-6A8C-4A6BCE826E1F}"/>
              </a:ext>
            </a:extLst>
          </p:cNvPr>
          <p:cNvGrpSpPr/>
          <p:nvPr userDrawn="1"/>
        </p:nvGrpSpPr>
        <p:grpSpPr>
          <a:xfrm>
            <a:off x="0" y="2176"/>
            <a:ext cx="12192000" cy="517237"/>
            <a:chOff x="0" y="2176"/>
            <a:chExt cx="12192000" cy="517237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67B678AE-9F27-7929-B322-7B7351A1F1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2176"/>
              <a:ext cx="12192000" cy="517237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C9814D0-B02E-3BC2-F221-4DD68D551EED}"/>
                </a:ext>
              </a:extLst>
            </p:cNvPr>
            <p:cNvSpPr txBox="1"/>
            <p:nvPr userDrawn="1"/>
          </p:nvSpPr>
          <p:spPr>
            <a:xfrm>
              <a:off x="180304" y="90766"/>
              <a:ext cx="204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i="1" noProof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KETs2026 reloaded</a:t>
              </a:r>
            </a:p>
          </p:txBody>
        </p:sp>
      </p:grpSp>
      <p:sp>
        <p:nvSpPr>
          <p:cNvPr id="21" name="Foliennummernplatzhalter 5">
            <a:extLst>
              <a:ext uri="{FF2B5EF4-FFF2-40B4-BE49-F238E27FC236}">
                <a16:creationId xmlns:a16="http://schemas.microsoft.com/office/drawing/2014/main" id="{C84987CC-0DA9-A8A0-709A-0703BE384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7891" y="6503578"/>
            <a:ext cx="958403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6E9C4F2B-B17B-4321-B502-386DC491CF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2" name="Fußzeilenplatzhalter 4">
            <a:extLst>
              <a:ext uri="{FF2B5EF4-FFF2-40B4-BE49-F238E27FC236}">
                <a16:creationId xmlns:a16="http://schemas.microsoft.com/office/drawing/2014/main" id="{CBD8DDF5-877B-5FB3-F2B1-5745348CAFD6}"/>
              </a:ext>
            </a:extLst>
          </p:cNvPr>
          <p:cNvSpPr txBox="1">
            <a:spLocks/>
          </p:cNvSpPr>
          <p:nvPr userDrawn="1"/>
        </p:nvSpPr>
        <p:spPr>
          <a:xfrm>
            <a:off x="180304" y="6503578"/>
            <a:ext cx="463746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400" b="1" i="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noProof="0" dirty="0"/>
              <a:t>KETs2026 reloaded, online, 24</a:t>
            </a:r>
            <a:r>
              <a:rPr lang="en-GB" baseline="30000" noProof="0" dirty="0"/>
              <a:t>th</a:t>
            </a:r>
            <a:r>
              <a:rPr lang="en-GB" noProof="0" dirty="0"/>
              <a:t> of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3866295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039ECC1A-3A2B-A0B5-F523-DAACE9DA371E}"/>
              </a:ext>
            </a:extLst>
          </p:cNvPr>
          <p:cNvGrpSpPr/>
          <p:nvPr userDrawn="1"/>
        </p:nvGrpSpPr>
        <p:grpSpPr>
          <a:xfrm>
            <a:off x="0" y="2176"/>
            <a:ext cx="12192000" cy="517237"/>
            <a:chOff x="0" y="2176"/>
            <a:chExt cx="12192000" cy="517237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319A15EF-5B5A-8C82-FEDC-ACB89ECF98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2176"/>
              <a:ext cx="12192000" cy="517237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8E24A136-9928-33F7-953F-6ADEFC56FE8E}"/>
                </a:ext>
              </a:extLst>
            </p:cNvPr>
            <p:cNvSpPr txBox="1"/>
            <p:nvPr userDrawn="1"/>
          </p:nvSpPr>
          <p:spPr>
            <a:xfrm>
              <a:off x="180304" y="90766"/>
              <a:ext cx="3297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i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KETs 2026 – EU Brokerage Event </a:t>
              </a:r>
            </a:p>
          </p:txBody>
        </p:sp>
      </p:grp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E3315B7D-B727-642E-0077-034A5F727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7891" y="6503578"/>
            <a:ext cx="958403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6E9C4F2B-B17B-4321-B502-386DC491CF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Fußzeilenplatzhalter 4">
            <a:extLst>
              <a:ext uri="{FF2B5EF4-FFF2-40B4-BE49-F238E27FC236}">
                <a16:creationId xmlns:a16="http://schemas.microsoft.com/office/drawing/2014/main" id="{2607F470-E136-E842-F4F9-E26FC4D999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2970" y="650357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1" i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Karlsruhe 02/05/2026</a:t>
            </a:r>
          </a:p>
        </p:txBody>
      </p:sp>
    </p:spTree>
    <p:extLst>
      <p:ext uri="{BB962C8B-B14F-4D97-AF65-F5344CB8AC3E}">
        <p14:creationId xmlns:p14="http://schemas.microsoft.com/office/powerpoint/2010/main" val="3584378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33EA773D-DF4F-F438-6C04-A76BB8C6F44B}"/>
              </a:ext>
            </a:extLst>
          </p:cNvPr>
          <p:cNvGrpSpPr/>
          <p:nvPr userDrawn="1"/>
        </p:nvGrpSpPr>
        <p:grpSpPr>
          <a:xfrm>
            <a:off x="0" y="2176"/>
            <a:ext cx="12192000" cy="517237"/>
            <a:chOff x="0" y="2176"/>
            <a:chExt cx="12192000" cy="517237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F5B8316D-C3A8-7A5C-80C3-4CF46E2335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2176"/>
              <a:ext cx="12192000" cy="517237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7DCE12EF-22D1-F261-C61A-E8891683C6B6}"/>
                </a:ext>
              </a:extLst>
            </p:cNvPr>
            <p:cNvSpPr txBox="1"/>
            <p:nvPr userDrawn="1"/>
          </p:nvSpPr>
          <p:spPr>
            <a:xfrm>
              <a:off x="180304" y="90766"/>
              <a:ext cx="3297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i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KETs 2026 – EU Brokerage Event </a:t>
              </a:r>
            </a:p>
          </p:txBody>
        </p:sp>
      </p:grp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2661CB47-3757-3D8A-6546-FC91C7B2FD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7891" y="6503578"/>
            <a:ext cx="958403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6E9C4F2B-B17B-4321-B502-386DC491CF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Fußzeilenplatzhalter 4">
            <a:extLst>
              <a:ext uri="{FF2B5EF4-FFF2-40B4-BE49-F238E27FC236}">
                <a16:creationId xmlns:a16="http://schemas.microsoft.com/office/drawing/2014/main" id="{7418A1F2-06FB-53D2-D4B3-9EF13F223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2970" y="650357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1" i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Karlsruhe 02/05/2026</a:t>
            </a:r>
          </a:p>
        </p:txBody>
      </p:sp>
    </p:spTree>
    <p:extLst>
      <p:ext uri="{BB962C8B-B14F-4D97-AF65-F5344CB8AC3E}">
        <p14:creationId xmlns:p14="http://schemas.microsoft.com/office/powerpoint/2010/main" val="1573963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30D9A664-A0B1-AB57-341F-8F3E557D4FBD}"/>
              </a:ext>
            </a:extLst>
          </p:cNvPr>
          <p:cNvGrpSpPr/>
          <p:nvPr userDrawn="1"/>
        </p:nvGrpSpPr>
        <p:grpSpPr>
          <a:xfrm>
            <a:off x="0" y="2176"/>
            <a:ext cx="12192000" cy="517237"/>
            <a:chOff x="0" y="2176"/>
            <a:chExt cx="12192000" cy="517237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49128380-4FE3-1905-2888-A0D484D3BC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2176"/>
              <a:ext cx="12192000" cy="517237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016FD7C5-1888-96D5-E435-E10F97B6A7ED}"/>
                </a:ext>
              </a:extLst>
            </p:cNvPr>
            <p:cNvSpPr txBox="1"/>
            <p:nvPr userDrawn="1"/>
          </p:nvSpPr>
          <p:spPr>
            <a:xfrm>
              <a:off x="180304" y="90766"/>
              <a:ext cx="3297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i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KETs 2026 – EU Brokerage Event </a:t>
              </a:r>
            </a:p>
          </p:txBody>
        </p:sp>
      </p:grp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69BCAA6A-706F-4BE6-1D2C-AEE31E7B1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7891" y="6503578"/>
            <a:ext cx="958403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6E9C4F2B-B17B-4321-B502-386DC491CF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0" name="Fußzeilenplatzhalter 4">
            <a:extLst>
              <a:ext uri="{FF2B5EF4-FFF2-40B4-BE49-F238E27FC236}">
                <a16:creationId xmlns:a16="http://schemas.microsoft.com/office/drawing/2014/main" id="{0998A08F-4365-ACD3-C098-1006B926EB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2970" y="650357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1" i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Karlsruhe 02/05/2026</a:t>
            </a:r>
          </a:p>
        </p:txBody>
      </p:sp>
    </p:spTree>
    <p:extLst>
      <p:ext uri="{BB962C8B-B14F-4D97-AF65-F5344CB8AC3E}">
        <p14:creationId xmlns:p14="http://schemas.microsoft.com/office/powerpoint/2010/main" val="95713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7A58CFB8-5119-CFD5-3BBF-944FE07FB2C1}"/>
              </a:ext>
            </a:extLst>
          </p:cNvPr>
          <p:cNvGrpSpPr/>
          <p:nvPr userDrawn="1"/>
        </p:nvGrpSpPr>
        <p:grpSpPr>
          <a:xfrm>
            <a:off x="0" y="2176"/>
            <a:ext cx="12192000" cy="517237"/>
            <a:chOff x="0" y="2176"/>
            <a:chExt cx="12192000" cy="517237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0556DE36-0079-A84B-CF82-3C9501FEDA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2176"/>
              <a:ext cx="12192000" cy="517237"/>
            </a:xfrm>
            <a:prstGeom prst="rect">
              <a:avLst/>
            </a:prstGeom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2C56910D-E578-1604-74B0-AE90C794C621}"/>
                </a:ext>
              </a:extLst>
            </p:cNvPr>
            <p:cNvSpPr txBox="1"/>
            <p:nvPr userDrawn="1"/>
          </p:nvSpPr>
          <p:spPr>
            <a:xfrm>
              <a:off x="180304" y="90766"/>
              <a:ext cx="3297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i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KETs 2026 – EU Brokerage Event </a:t>
              </a:r>
            </a:p>
          </p:txBody>
        </p:sp>
      </p:grp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id="{A9619BE2-80FF-9D5B-5CD5-485AE9D98B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7891" y="6503578"/>
            <a:ext cx="958403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6E9C4F2B-B17B-4321-B502-386DC491CF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4" name="Fußzeilenplatzhalter 4">
            <a:extLst>
              <a:ext uri="{FF2B5EF4-FFF2-40B4-BE49-F238E27FC236}">
                <a16:creationId xmlns:a16="http://schemas.microsoft.com/office/drawing/2014/main" id="{84A07F03-9BB1-C2CC-B51E-F5708257C0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2970" y="650357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1" i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Karlsruhe 02/05/2026</a:t>
            </a:r>
          </a:p>
        </p:txBody>
      </p:sp>
    </p:spTree>
    <p:extLst>
      <p:ext uri="{BB962C8B-B14F-4D97-AF65-F5344CB8AC3E}">
        <p14:creationId xmlns:p14="http://schemas.microsoft.com/office/powerpoint/2010/main" val="1779528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B46BA5A-8833-7796-6079-673B9B5190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350" y="0"/>
            <a:ext cx="12192000" cy="517237"/>
          </a:xfrm>
          <a:prstGeom prst="rect">
            <a:avLst/>
          </a:prstGeom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4AFF895B-C7C4-BACC-9232-90E5E5870F8A}"/>
              </a:ext>
            </a:extLst>
          </p:cNvPr>
          <p:cNvGrpSpPr/>
          <p:nvPr userDrawn="1"/>
        </p:nvGrpSpPr>
        <p:grpSpPr>
          <a:xfrm>
            <a:off x="0" y="2176"/>
            <a:ext cx="12192000" cy="517237"/>
            <a:chOff x="0" y="2176"/>
            <a:chExt cx="12192000" cy="517237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6181321A-57DE-A870-A120-019E11C175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2176"/>
              <a:ext cx="12192000" cy="517237"/>
            </a:xfrm>
            <a:prstGeom prst="rect">
              <a:avLst/>
            </a:prstGeom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036D6F79-520D-7EE8-7D12-A929ABBB45D3}"/>
                </a:ext>
              </a:extLst>
            </p:cNvPr>
            <p:cNvSpPr txBox="1"/>
            <p:nvPr userDrawn="1"/>
          </p:nvSpPr>
          <p:spPr>
            <a:xfrm>
              <a:off x="180304" y="90766"/>
              <a:ext cx="3297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i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KETs 2026 – EU Brokerage Event </a:t>
              </a:r>
            </a:p>
          </p:txBody>
        </p:sp>
      </p:grpSp>
      <p:sp>
        <p:nvSpPr>
          <p:cNvPr id="25" name="Foliennummernplatzhalter 5">
            <a:extLst>
              <a:ext uri="{FF2B5EF4-FFF2-40B4-BE49-F238E27FC236}">
                <a16:creationId xmlns:a16="http://schemas.microsoft.com/office/drawing/2014/main" id="{1D75B785-620E-204A-1C89-F1258CA2E3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7891" y="6503578"/>
            <a:ext cx="958403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6E9C4F2B-B17B-4321-B502-386DC491CF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6" name="Fußzeilenplatzhalter 4">
            <a:extLst>
              <a:ext uri="{FF2B5EF4-FFF2-40B4-BE49-F238E27FC236}">
                <a16:creationId xmlns:a16="http://schemas.microsoft.com/office/drawing/2014/main" id="{9FB3A20D-C8FC-4951-263E-A140094A9D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2970" y="650357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1" i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Karlsruhe 02/05/2026</a:t>
            </a:r>
          </a:p>
        </p:txBody>
      </p:sp>
    </p:spTree>
    <p:extLst>
      <p:ext uri="{BB962C8B-B14F-4D97-AF65-F5344CB8AC3E}">
        <p14:creationId xmlns:p14="http://schemas.microsoft.com/office/powerpoint/2010/main" val="66043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18F45FE-057F-1C38-87BC-4A8EE14E35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350" y="0"/>
            <a:ext cx="12192000" cy="517237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FDB94DEB-9053-8861-B1B4-BBF05BDA3626}"/>
              </a:ext>
            </a:extLst>
          </p:cNvPr>
          <p:cNvGrpSpPr/>
          <p:nvPr userDrawn="1"/>
        </p:nvGrpSpPr>
        <p:grpSpPr>
          <a:xfrm>
            <a:off x="0" y="2176"/>
            <a:ext cx="12192000" cy="517237"/>
            <a:chOff x="0" y="2176"/>
            <a:chExt cx="12192000" cy="517237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042CB4FF-6762-E96F-B02E-46B169E16E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2176"/>
              <a:ext cx="12192000" cy="517237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78B2A763-28A8-2E16-CE67-32AEBA6ADCDC}"/>
                </a:ext>
              </a:extLst>
            </p:cNvPr>
            <p:cNvSpPr txBox="1"/>
            <p:nvPr userDrawn="1"/>
          </p:nvSpPr>
          <p:spPr>
            <a:xfrm>
              <a:off x="180304" y="90766"/>
              <a:ext cx="3297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i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KETs 2026 – EU Brokerage Event </a:t>
              </a:r>
            </a:p>
          </p:txBody>
        </p:sp>
      </p:grpSp>
      <p:sp>
        <p:nvSpPr>
          <p:cNvPr id="27" name="Foliennummernplatzhalter 5">
            <a:extLst>
              <a:ext uri="{FF2B5EF4-FFF2-40B4-BE49-F238E27FC236}">
                <a16:creationId xmlns:a16="http://schemas.microsoft.com/office/drawing/2014/main" id="{B5E4D801-7897-46B7-B376-4A32656743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37891" y="6503578"/>
            <a:ext cx="958403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6E9C4F2B-B17B-4321-B502-386DC491CF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8" name="Fußzeilenplatzhalter 4">
            <a:extLst>
              <a:ext uri="{FF2B5EF4-FFF2-40B4-BE49-F238E27FC236}">
                <a16:creationId xmlns:a16="http://schemas.microsoft.com/office/drawing/2014/main" id="{09B0EC98-147E-0180-A0B6-3AD5C12A4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2970" y="650357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1" i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Karlsruhe 02/05/2026</a:t>
            </a:r>
          </a:p>
        </p:txBody>
      </p:sp>
    </p:spTree>
    <p:extLst>
      <p:ext uri="{BB962C8B-B14F-4D97-AF65-F5344CB8AC3E}">
        <p14:creationId xmlns:p14="http://schemas.microsoft.com/office/powerpoint/2010/main" val="2196074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AE4AC55-8A4B-447F-4EF2-4006D23E00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350" y="0"/>
            <a:ext cx="12192000" cy="517237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498325CB-C7CC-A631-D51D-B139466C3AA8}"/>
              </a:ext>
            </a:extLst>
          </p:cNvPr>
          <p:cNvGrpSpPr/>
          <p:nvPr userDrawn="1"/>
        </p:nvGrpSpPr>
        <p:grpSpPr>
          <a:xfrm>
            <a:off x="0" y="2176"/>
            <a:ext cx="12192000" cy="517237"/>
            <a:chOff x="0" y="2176"/>
            <a:chExt cx="12192000" cy="517237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E8CF8F59-71BE-2C28-7CE3-EAF0AF2D19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2176"/>
              <a:ext cx="12192000" cy="517237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B53B52D9-6B7E-B532-24F8-9388A8B7865F}"/>
                </a:ext>
              </a:extLst>
            </p:cNvPr>
            <p:cNvSpPr txBox="1"/>
            <p:nvPr userDrawn="1"/>
          </p:nvSpPr>
          <p:spPr>
            <a:xfrm>
              <a:off x="180304" y="90766"/>
              <a:ext cx="3297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i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KETs 2026 – EU Brokerage Event </a:t>
              </a:r>
            </a:p>
          </p:txBody>
        </p:sp>
      </p:grp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CF5A1CAA-2393-3C37-7261-DE2C86FA54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7891" y="6503578"/>
            <a:ext cx="958403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6E9C4F2B-B17B-4321-B502-386DC491CF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Fußzeilenplatzhalter 4">
            <a:extLst>
              <a:ext uri="{FF2B5EF4-FFF2-40B4-BE49-F238E27FC236}">
                <a16:creationId xmlns:a16="http://schemas.microsoft.com/office/drawing/2014/main" id="{A51C00C9-035F-2E24-08CC-40C8CE9BF6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2970" y="650357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1" i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Karlsruhe 02/05/2026</a:t>
            </a:r>
          </a:p>
        </p:txBody>
      </p:sp>
    </p:spTree>
    <p:extLst>
      <p:ext uri="{BB962C8B-B14F-4D97-AF65-F5344CB8AC3E}">
        <p14:creationId xmlns:p14="http://schemas.microsoft.com/office/powerpoint/2010/main" val="235370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78B6104-4174-00E6-F9A7-30E6BF732C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350" y="0"/>
            <a:ext cx="12192000" cy="517237"/>
          </a:xfrm>
          <a:prstGeom prst="rect">
            <a:avLst/>
          </a:prstGeom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A3DA869E-78AA-4321-7F68-2249C472D089}"/>
              </a:ext>
            </a:extLst>
          </p:cNvPr>
          <p:cNvGrpSpPr/>
          <p:nvPr userDrawn="1"/>
        </p:nvGrpSpPr>
        <p:grpSpPr>
          <a:xfrm>
            <a:off x="0" y="2176"/>
            <a:ext cx="12192000" cy="517237"/>
            <a:chOff x="0" y="2176"/>
            <a:chExt cx="12192000" cy="517237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4B5FE684-C157-1CFA-F888-A104A935C9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2176"/>
              <a:ext cx="12192000" cy="517237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CC3E80E9-F28D-A165-BEA3-ADBE369D0E7C}"/>
                </a:ext>
              </a:extLst>
            </p:cNvPr>
            <p:cNvSpPr txBox="1"/>
            <p:nvPr userDrawn="1"/>
          </p:nvSpPr>
          <p:spPr>
            <a:xfrm>
              <a:off x="180304" y="90766"/>
              <a:ext cx="3297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i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KETs 2026 – EU Brokerage Event </a:t>
              </a:r>
            </a:p>
          </p:txBody>
        </p:sp>
      </p:grp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60889D99-6242-95D1-E5F6-9F6D27AE3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7891" y="6503578"/>
            <a:ext cx="958403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6E9C4F2B-B17B-4321-B502-386DC491CF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0" name="Fußzeilenplatzhalter 4">
            <a:extLst>
              <a:ext uri="{FF2B5EF4-FFF2-40B4-BE49-F238E27FC236}">
                <a16:creationId xmlns:a16="http://schemas.microsoft.com/office/drawing/2014/main" id="{0D7DDFDD-00F1-EE5E-3F2C-ED1FA937C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2970" y="650357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1" i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Karlsruhe 02/05/2026</a:t>
            </a:r>
          </a:p>
        </p:txBody>
      </p:sp>
    </p:spTree>
    <p:extLst>
      <p:ext uri="{BB962C8B-B14F-4D97-AF65-F5344CB8AC3E}">
        <p14:creationId xmlns:p14="http://schemas.microsoft.com/office/powerpoint/2010/main" val="1851362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F59233F6-557A-9D40-10CC-5BD800CE6078}"/>
              </a:ext>
            </a:extLst>
          </p:cNvPr>
          <p:cNvGrpSpPr/>
          <p:nvPr userDrawn="1"/>
        </p:nvGrpSpPr>
        <p:grpSpPr>
          <a:xfrm>
            <a:off x="0" y="2176"/>
            <a:ext cx="12192000" cy="517237"/>
            <a:chOff x="0" y="2176"/>
            <a:chExt cx="12192000" cy="517237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5C4208A5-5DF3-D388-5B03-0844481561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2176"/>
              <a:ext cx="12192000" cy="517237"/>
            </a:xfrm>
            <a:prstGeom prst="rect">
              <a:avLst/>
            </a:prstGeom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6F5EB04-A6E9-A832-EE74-0B508E456EA1}"/>
                </a:ext>
              </a:extLst>
            </p:cNvPr>
            <p:cNvSpPr txBox="1"/>
            <p:nvPr userDrawn="1"/>
          </p:nvSpPr>
          <p:spPr>
            <a:xfrm>
              <a:off x="180304" y="90766"/>
              <a:ext cx="3297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i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KETs 2026 – EU Brokerage Event </a:t>
              </a:r>
            </a:p>
          </p:txBody>
        </p:sp>
      </p:grp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18763FF4-9BCD-8E07-85B0-7993B8BBB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7891" y="6503578"/>
            <a:ext cx="958403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6E9C4F2B-B17B-4321-B502-386DC491CF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0" name="Fußzeilenplatzhalter 4">
            <a:extLst>
              <a:ext uri="{FF2B5EF4-FFF2-40B4-BE49-F238E27FC236}">
                <a16:creationId xmlns:a16="http://schemas.microsoft.com/office/drawing/2014/main" id="{CD7A5F4F-7C05-0E4C-00C8-3CAA88CB22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2970" y="650357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1" i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Karlsruhe 02/05/2026</a:t>
            </a:r>
          </a:p>
        </p:txBody>
      </p:sp>
    </p:spTree>
    <p:extLst>
      <p:ext uri="{BB962C8B-B14F-4D97-AF65-F5344CB8AC3E}">
        <p14:creationId xmlns:p14="http://schemas.microsoft.com/office/powerpoint/2010/main" val="84670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CDDA043C-EFCF-1277-C878-B287EEBDB45D}"/>
              </a:ext>
            </a:extLst>
          </p:cNvPr>
          <p:cNvGrpSpPr/>
          <p:nvPr userDrawn="1"/>
        </p:nvGrpSpPr>
        <p:grpSpPr>
          <a:xfrm>
            <a:off x="0" y="2176"/>
            <a:ext cx="12192000" cy="517237"/>
            <a:chOff x="0" y="2176"/>
            <a:chExt cx="12192000" cy="517237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31F91AD9-1174-8104-1B77-AD2EC3930C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2176"/>
              <a:ext cx="12192000" cy="517237"/>
            </a:xfrm>
            <a:prstGeom prst="rect">
              <a:avLst/>
            </a:prstGeom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19F64967-5DDA-F34C-B609-30888B089718}"/>
                </a:ext>
              </a:extLst>
            </p:cNvPr>
            <p:cNvSpPr txBox="1"/>
            <p:nvPr userDrawn="1"/>
          </p:nvSpPr>
          <p:spPr>
            <a:xfrm>
              <a:off x="180304" y="90766"/>
              <a:ext cx="3297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i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KETs 2026 – EU Brokerage Event </a:t>
              </a:r>
            </a:p>
          </p:txBody>
        </p:sp>
      </p:grp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EE7D39B6-DEE7-FD65-982D-F96658030D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7891" y="6503578"/>
            <a:ext cx="958403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6E9C4F2B-B17B-4321-B502-386DC491CF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0" name="Fußzeilenplatzhalter 4">
            <a:extLst>
              <a:ext uri="{FF2B5EF4-FFF2-40B4-BE49-F238E27FC236}">
                <a16:creationId xmlns:a16="http://schemas.microsoft.com/office/drawing/2014/main" id="{C1649210-01BD-32D9-207A-F68C29AC2D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2970" y="650357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1" i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Karlsruhe 02/05/2026</a:t>
            </a:r>
          </a:p>
        </p:txBody>
      </p:sp>
    </p:spTree>
    <p:extLst>
      <p:ext uri="{BB962C8B-B14F-4D97-AF65-F5344CB8AC3E}">
        <p14:creationId xmlns:p14="http://schemas.microsoft.com/office/powerpoint/2010/main" val="39178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5B634F52-2D49-FD3D-55E2-2272D2661C3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 r="106"/>
          <a:stretch/>
        </p:blipFill>
        <p:spPr>
          <a:xfrm>
            <a:off x="1" y="6498028"/>
            <a:ext cx="12192000" cy="365125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5802DF65-7335-BEB0-A247-9786F4914284}"/>
              </a:ext>
            </a:extLst>
          </p:cNvPr>
          <p:cNvGrpSpPr/>
          <p:nvPr userDrawn="1"/>
        </p:nvGrpSpPr>
        <p:grpSpPr>
          <a:xfrm>
            <a:off x="0" y="2176"/>
            <a:ext cx="12192000" cy="517237"/>
            <a:chOff x="0" y="2176"/>
            <a:chExt cx="12192000" cy="517237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E7D1BEDC-C3EE-3DD8-68CC-D457225868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0" y="2176"/>
              <a:ext cx="12192000" cy="517237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93FDFB37-EFB9-F6F5-9075-D7EB2935348F}"/>
                </a:ext>
              </a:extLst>
            </p:cNvPr>
            <p:cNvSpPr txBox="1"/>
            <p:nvPr userDrawn="1"/>
          </p:nvSpPr>
          <p:spPr>
            <a:xfrm>
              <a:off x="180304" y="90766"/>
              <a:ext cx="3297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i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KETs 2026 – EU Brokerage Event </a:t>
              </a:r>
            </a:p>
          </p:txBody>
        </p:sp>
      </p:grp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B33DAB37-9580-B7E2-FCAF-4B65134FD6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7891" y="6503578"/>
            <a:ext cx="958403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6E9C4F2B-B17B-4321-B502-386DC491CF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Fußzeilenplatzhalter 4">
            <a:extLst>
              <a:ext uri="{FF2B5EF4-FFF2-40B4-BE49-F238E27FC236}">
                <a16:creationId xmlns:a16="http://schemas.microsoft.com/office/drawing/2014/main" id="{B1C19871-C196-FC36-506B-01CAD01C1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2970" y="650357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1" i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Karlsruhe 02/05/2026</a:t>
            </a:r>
          </a:p>
        </p:txBody>
      </p:sp>
    </p:spTree>
    <p:extLst>
      <p:ext uri="{BB962C8B-B14F-4D97-AF65-F5344CB8AC3E}">
        <p14:creationId xmlns:p14="http://schemas.microsoft.com/office/powerpoint/2010/main" val="2029438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i.gouriou@grandestdev.f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802C1D-ACEF-9ED6-76AA-04663D885907}"/>
              </a:ext>
            </a:extLst>
          </p:cNvPr>
          <p:cNvSpPr txBox="1">
            <a:spLocks/>
          </p:cNvSpPr>
          <p:nvPr/>
        </p:nvSpPr>
        <p:spPr>
          <a:xfrm>
            <a:off x="2764769" y="600075"/>
            <a:ext cx="6662462" cy="5318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fr-FR">
                <a:latin typeface="Calibri" panose="020F0502020204030204" pitchFamily="34" charset="0"/>
                <a:cs typeface="Calibri" panose="020F0502020204030204" pitchFamily="34" charset="0"/>
              </a:rPr>
              <a:t>Organisation name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3B6DAE-0BC9-62D6-3E28-E8DF1B93B55F}"/>
              </a:ext>
            </a:extLst>
          </p:cNvPr>
          <p:cNvSpPr txBox="1">
            <a:spLocks/>
          </p:cNvSpPr>
          <p:nvPr/>
        </p:nvSpPr>
        <p:spPr bwMode="auto">
          <a:xfrm>
            <a:off x="400868" y="1364741"/>
            <a:ext cx="11429181" cy="4821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33983" indent="-233983" algn="l" defTabSz="457178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Font typeface="Arial"/>
              <a:buChar char="•"/>
              <a:defRPr sz="1800">
                <a:solidFill>
                  <a:schemeClr val="tx1"/>
                </a:solidFill>
                <a:latin typeface="BundesSans Office"/>
                <a:ea typeface="+mn-ea"/>
                <a:cs typeface="+mn-cs"/>
              </a:defRPr>
            </a:lvl1pPr>
            <a:lvl2pPr marL="449967" indent="-212384" algn="l" defTabSz="457178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Font typeface="Symbol"/>
              <a:buChar char="-"/>
              <a:defRPr sz="1800">
                <a:solidFill>
                  <a:schemeClr val="tx1"/>
                </a:solidFill>
                <a:latin typeface="BundesSans Office"/>
                <a:ea typeface="+mn-ea"/>
                <a:cs typeface="+mn-cs"/>
              </a:defRPr>
            </a:lvl2pPr>
            <a:lvl3pPr marL="676750" indent="-233983" algn="l" defTabSz="457178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Font typeface="Arial"/>
              <a:buChar char="•"/>
              <a:defRPr sz="1800">
                <a:solidFill>
                  <a:schemeClr val="tx1"/>
                </a:solidFill>
                <a:latin typeface="BundesSans Office"/>
                <a:ea typeface="+mn-ea"/>
                <a:cs typeface="+mn-cs"/>
              </a:defRPr>
            </a:lvl3pPr>
            <a:lvl4pPr marL="982590" indent="-263504" algn="l" defTabSz="457178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Font typeface="Symbol"/>
              <a:buChar char="-"/>
              <a:defRPr sz="1800">
                <a:solidFill>
                  <a:schemeClr val="tx1"/>
                </a:solidFill>
                <a:latin typeface="BundesSans Office"/>
                <a:ea typeface="+mn-ea"/>
                <a:cs typeface="+mn-cs"/>
              </a:defRPr>
            </a:lvl4pPr>
            <a:lvl5pPr marL="1384195" indent="-342874" algn="l" defTabSz="339698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Font typeface="Wingdings"/>
              <a:buChar char="Ø"/>
              <a:defRPr sz="1800">
                <a:solidFill>
                  <a:schemeClr val="tx1"/>
                </a:solidFill>
                <a:latin typeface="BundesSans Office"/>
                <a:ea typeface="+mn-ea"/>
                <a:cs typeface="+mn-cs"/>
              </a:defRPr>
            </a:lvl5pPr>
            <a:lvl6pPr marL="2514474" indent="-228589" algn="l" defTabSz="457178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1" indent="-228589" algn="l" defTabSz="457178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457178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457178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983" marR="0" lvl="0" indent="-233983" algn="l" defTabSz="457178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SzTx/>
              <a:buFont typeface="Arial"/>
              <a:buChar char="•"/>
              <a:tabLst/>
              <a:defRPr/>
            </a:pPr>
            <a:r>
              <a:rPr kumimoji="0" lang="en-GB" altLang="fr-FR" sz="1800" b="0" i="0" u="none" strike="noStrike" kern="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undesSans Office"/>
                <a:cs typeface="Arial"/>
              </a:rPr>
              <a:t>Institutional information on your organisation</a:t>
            </a:r>
          </a:p>
          <a:p>
            <a:pPr marL="233983" marR="0" lvl="0" indent="-233983" algn="l" defTabSz="457178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SzTx/>
              <a:buFont typeface="Arial"/>
              <a:buChar char="•"/>
              <a:tabLst/>
              <a:defRPr/>
            </a:pPr>
            <a:r>
              <a:rPr kumimoji="0" lang="en-GB" altLang="fr-FR" sz="1800" b="0" i="0" u="none" strike="noStrike" kern="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undesSans Office"/>
                <a:cs typeface="Arial"/>
              </a:rPr>
              <a:t>Your skills and expertise</a:t>
            </a:r>
          </a:p>
          <a:p>
            <a:pPr marL="233983" marR="0" lvl="0" indent="-233983" algn="l" defTabSz="457178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SzTx/>
              <a:buFont typeface="Arial"/>
              <a:buChar char="•"/>
              <a:tabLst/>
              <a:defRPr/>
            </a:pPr>
            <a:r>
              <a:rPr kumimoji="0" lang="en-GB" altLang="fr-FR" sz="1800" b="0" i="0" u="none" strike="noStrike" kern="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undesSans Office"/>
                <a:cs typeface="Arial"/>
              </a:rPr>
              <a:t>Past experience in EU-funded projects (if any)</a:t>
            </a:r>
          </a:p>
          <a:p>
            <a:pPr marL="233983" marR="0" lvl="0" indent="-233983" algn="l" defTabSz="457178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SzTx/>
              <a:buFont typeface="Arial"/>
              <a:buChar char="•"/>
              <a:tabLst/>
              <a:defRPr/>
            </a:pPr>
            <a:endParaRPr kumimoji="0" lang="en-GB" altLang="fr-FR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undesSans Office"/>
              <a:cs typeface="Arial"/>
            </a:endParaRPr>
          </a:p>
          <a:p>
            <a:pPr marL="233983" marR="0" lvl="0" indent="-233983" algn="l" defTabSz="457178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SzTx/>
              <a:buFont typeface="Arial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undesSans Office"/>
                <a:cs typeface="Arial"/>
              </a:rPr>
              <a:t>You can use text, diagrams, photos, etc. to present your organization</a:t>
            </a:r>
          </a:p>
          <a:p>
            <a:pPr marL="233983" marR="0" lvl="0" indent="-233983" algn="l" defTabSz="457178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SzTx/>
              <a:buFont typeface="Arial"/>
              <a:buChar char="•"/>
              <a:tabLst/>
              <a:defRPr/>
            </a:pPr>
            <a:endParaRPr kumimoji="0" lang="en-GB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undesSans Office"/>
              <a:cs typeface="Arial"/>
            </a:endParaRPr>
          </a:p>
          <a:p>
            <a:pPr marL="0" marR="0" lvl="0" indent="0" algn="ctr" defTabSz="457178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SzTx/>
              <a:buFont typeface="Arial"/>
              <a:buNone/>
              <a:tabLst/>
              <a:defRPr/>
            </a:pPr>
            <a:r>
              <a:rPr kumimoji="0" lang="en-GB" sz="1800" b="0" i="0" u="none" strike="noStrike" kern="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undesSans Office"/>
                <a:cs typeface="Arial"/>
              </a:rPr>
              <a:t>Due to the limited time, the space to present your organisation is strictly limited to one slide – additional slides will be removed by the organiser and will not be available during the Brokerage Event!</a:t>
            </a:r>
          </a:p>
          <a:p>
            <a:pPr marL="233983" marR="0" lvl="0" indent="-233983" algn="l" defTabSz="457178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SzTx/>
              <a:buFont typeface="Arial"/>
              <a:buChar char="•"/>
              <a:tabLst/>
              <a:defRPr/>
            </a:pPr>
            <a:endParaRPr kumimoji="0" lang="en-GB" altLang="fr-FR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undesSans Office"/>
              <a:cs typeface="Arial"/>
            </a:endParaRPr>
          </a:p>
          <a:p>
            <a:pPr marL="0" marR="0" lvl="0" indent="0" algn="ctr" defTabSz="457178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SzTx/>
              <a:buFont typeface="Arial"/>
              <a:buNone/>
              <a:tabLst/>
              <a:defRPr/>
            </a:pPr>
            <a:r>
              <a:rPr kumimoji="0" lang="en-GB" altLang="fr-FR" sz="1800" b="0" i="0" u="sng" strike="noStrike" kern="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undesSans Office"/>
                <a:cs typeface="Arial"/>
              </a:rPr>
              <a:t>Maximum size</a:t>
            </a:r>
            <a:r>
              <a:rPr kumimoji="0" lang="en-GB" altLang="fr-FR" sz="1800" b="0" i="0" u="none" strike="noStrike" kern="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undesSans Office"/>
                <a:cs typeface="Arial"/>
              </a:rPr>
              <a:t> of the file: 2 MB!</a:t>
            </a:r>
          </a:p>
          <a:p>
            <a:pPr marL="0" marR="0" lvl="0" indent="0" algn="ctr" defTabSz="457178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SzTx/>
              <a:buFont typeface="Arial"/>
              <a:buNone/>
              <a:tabLst/>
              <a:defRPr/>
            </a:pPr>
            <a:r>
              <a:rPr kumimoji="0" lang="en-GB" altLang="fr-FR" sz="1800" b="0" i="0" u="sng" strike="noStrike" kern="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undesSans Office"/>
                <a:cs typeface="Arial"/>
              </a:rPr>
              <a:t>Deadline</a:t>
            </a:r>
            <a:r>
              <a:rPr kumimoji="0" lang="en-GB" altLang="fr-FR" sz="1800" b="0" i="0" u="none" strike="noStrike" kern="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undesSans Office"/>
                <a:cs typeface="Arial"/>
              </a:rPr>
              <a:t> to send your presentation: 20</a:t>
            </a:r>
            <a:r>
              <a:rPr kumimoji="0" lang="en-GB" altLang="fr-FR" sz="1800" b="0" i="0" u="none" strike="noStrike" kern="0" cap="none" spc="0" normalizeH="0" baseline="3000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undesSans Office"/>
                <a:cs typeface="Arial"/>
              </a:rPr>
              <a:t>th</a:t>
            </a:r>
            <a:r>
              <a:rPr kumimoji="0" lang="en-GB" altLang="fr-FR" sz="1800" b="0" i="0" u="none" strike="noStrike" kern="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undesSans Office"/>
                <a:cs typeface="Arial"/>
              </a:rPr>
              <a:t> of September 2026</a:t>
            </a:r>
          </a:p>
          <a:p>
            <a:pPr marL="0" marR="0" lvl="0" indent="0" algn="ctr" defTabSz="457178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SzTx/>
              <a:buFont typeface="Arial"/>
              <a:buNone/>
              <a:tabLst/>
              <a:defRPr/>
            </a:pPr>
            <a:r>
              <a:rPr kumimoji="0" lang="en-GB" altLang="fr-FR" sz="1800" b="0" i="0" u="sng" strike="noStrike" kern="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undesSans Office"/>
                <a:cs typeface="Arial"/>
              </a:rPr>
              <a:t>Contact</a:t>
            </a:r>
            <a:r>
              <a:rPr kumimoji="0" lang="en-GB" altLang="fr-FR" sz="1800" b="0" i="0" u="none" strike="noStrike" kern="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undesSans Office"/>
                <a:cs typeface="Arial"/>
              </a:rPr>
              <a:t>: Michael Wessel – </a:t>
            </a:r>
            <a:r>
              <a:rPr kumimoji="0" lang="en-GB" altLang="fr-FR" sz="1800" b="0" i="0" u="none" strike="noStrike" kern="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undesSans Office"/>
                <a:cs typeface="Arial"/>
                <a:hlinkClick r:id="rId2"/>
              </a:rPr>
              <a:t>m.wessel@ptj.de</a:t>
            </a:r>
            <a:r>
              <a:rPr kumimoji="0" lang="en-GB" altLang="fr-FR" sz="1800" b="0" i="0" u="none" strike="noStrike" kern="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undesSans Office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5060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5CA95199-053B-560C-9F5E-0125F392486A}"/>
              </a:ext>
            </a:extLst>
          </p:cNvPr>
          <p:cNvSpPr txBox="1">
            <a:spLocks/>
          </p:cNvSpPr>
          <p:nvPr/>
        </p:nvSpPr>
        <p:spPr>
          <a:xfrm>
            <a:off x="229418" y="1459991"/>
            <a:ext cx="11753031" cy="4902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Description of your project idea (and why you expect it to be successful)</a:t>
            </a:r>
          </a:p>
          <a:p>
            <a:pPr algn="l">
              <a:defRPr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defRPr/>
            </a:pP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and/or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Description of what you can offer to other proposals or request from partners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Approved space: One slide (!)</a:t>
            </a:r>
          </a:p>
          <a:p>
            <a:pPr>
              <a:defRPr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AD49804-75A5-81B7-CBD9-7851EFC83AB3}"/>
              </a:ext>
            </a:extLst>
          </p:cNvPr>
          <p:cNvSpPr txBox="1">
            <a:spLocks/>
          </p:cNvSpPr>
          <p:nvPr/>
        </p:nvSpPr>
        <p:spPr>
          <a:xfrm>
            <a:off x="2764769" y="600075"/>
            <a:ext cx="6662462" cy="5318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fr-FR">
                <a:latin typeface="Calibri" panose="020F0502020204030204" pitchFamily="34" charset="0"/>
                <a:cs typeface="Calibri" panose="020F0502020204030204" pitchFamily="34" charset="0"/>
              </a:rPr>
              <a:t>Project idea /expertise</a:t>
            </a:r>
          </a:p>
        </p:txBody>
      </p:sp>
    </p:spTree>
    <p:extLst>
      <p:ext uri="{BB962C8B-B14F-4D97-AF65-F5344CB8AC3E}">
        <p14:creationId xmlns:p14="http://schemas.microsoft.com/office/powerpoint/2010/main" val="144004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6">
            <a:extLst>
              <a:ext uri="{FF2B5EF4-FFF2-40B4-BE49-F238E27FC236}">
                <a16:creationId xmlns:a16="http://schemas.microsoft.com/office/drawing/2014/main" id="{7467714A-6BA5-7892-3589-DD8F8E2C25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5434086"/>
              </p:ext>
            </p:extLst>
          </p:nvPr>
        </p:nvGraphicFramePr>
        <p:xfrm>
          <a:off x="354014" y="2051049"/>
          <a:ext cx="8056562" cy="264477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83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72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796">
                <a:tc>
                  <a:txBody>
                    <a:bodyPr/>
                    <a:lstStyle/>
                    <a:p>
                      <a:r>
                        <a:rPr lang="en-GB" noProof="0" dirty="0"/>
                        <a:t>Contact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796">
                <a:tc>
                  <a:txBody>
                    <a:bodyPr/>
                    <a:lstStyle/>
                    <a:p>
                      <a:r>
                        <a:rPr lang="en-GB" noProof="0" dirty="0"/>
                        <a:t>Organisation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796">
                <a:tc>
                  <a:txBody>
                    <a:bodyPr/>
                    <a:lstStyle/>
                    <a:p>
                      <a:r>
                        <a:rPr lang="en-GB" noProof="0" dirty="0"/>
                        <a:t>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796">
                <a:tc>
                  <a:txBody>
                    <a:bodyPr/>
                    <a:lstStyle/>
                    <a:p>
                      <a:r>
                        <a:rPr lang="en-GB" noProof="0" dirty="0"/>
                        <a:t>E-mail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796">
                <a:tc>
                  <a:txBody>
                    <a:bodyPr/>
                    <a:lstStyle/>
                    <a:p>
                      <a:r>
                        <a:rPr lang="en-GB" noProof="0" dirty="0"/>
                        <a:t>B2Match</a:t>
                      </a:r>
                      <a:r>
                        <a:rPr lang="en-GB" baseline="0" noProof="0" dirty="0"/>
                        <a:t> profile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068285"/>
                  </a:ext>
                </a:extLst>
              </a:tr>
              <a:tr h="440796">
                <a:tc>
                  <a:txBody>
                    <a:bodyPr/>
                    <a:lstStyle/>
                    <a:p>
                      <a:r>
                        <a:rPr lang="en-GB" noProof="0" dirty="0"/>
                        <a:t>LinkedIn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98224"/>
                  </a:ext>
                </a:extLst>
              </a:tr>
            </a:tbl>
          </a:graphicData>
        </a:graphic>
      </p:graphicFrame>
      <p:sp>
        <p:nvSpPr>
          <p:cNvPr id="3" name="Titre 1">
            <a:extLst>
              <a:ext uri="{FF2B5EF4-FFF2-40B4-BE49-F238E27FC236}">
                <a16:creationId xmlns:a16="http://schemas.microsoft.com/office/drawing/2014/main" id="{409D94D1-0056-D72C-4AB8-32464614FCE8}"/>
              </a:ext>
            </a:extLst>
          </p:cNvPr>
          <p:cNvSpPr txBox="1">
            <a:spLocks/>
          </p:cNvSpPr>
          <p:nvPr/>
        </p:nvSpPr>
        <p:spPr>
          <a:xfrm>
            <a:off x="2764769" y="609600"/>
            <a:ext cx="6662462" cy="5318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fr-FR">
                <a:latin typeface="Calibri" panose="020F0502020204030204" pitchFamily="34" charset="0"/>
                <a:cs typeface="Calibri" panose="020F0502020204030204" pitchFamily="34" charset="0"/>
              </a:rPr>
              <a:t>Contact details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72A9FA0-34B5-82C8-EE63-79D7D2C0AB36}"/>
              </a:ext>
            </a:extLst>
          </p:cNvPr>
          <p:cNvSpPr txBox="1"/>
          <p:nvPr/>
        </p:nvSpPr>
        <p:spPr>
          <a:xfrm>
            <a:off x="9553575" y="2890391"/>
            <a:ext cx="16818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Picture, </a:t>
            </a:r>
          </a:p>
          <a:p>
            <a:r>
              <a:rPr lang="en-GB" sz="3200" dirty="0"/>
              <a:t>if wished</a:t>
            </a:r>
          </a:p>
        </p:txBody>
      </p:sp>
    </p:spTree>
    <p:extLst>
      <p:ext uri="{BB962C8B-B14F-4D97-AF65-F5344CB8AC3E}">
        <p14:creationId xmlns:p14="http://schemas.microsoft.com/office/powerpoint/2010/main" val="1678456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lau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48525D52-1778-4ABD-87FE-EA4EF911E9BF}" vid="{9301CC8E-69F2-4CCC-BC74-32AA4A3CFBE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158</Words>
  <Application>Microsoft Office PowerPoint</Application>
  <PresentationFormat>Breitbild</PresentationFormat>
  <Paragraphs>29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Aptos</vt:lpstr>
      <vt:lpstr>Arial</vt:lpstr>
      <vt:lpstr>BundesSans Office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Röhnelt, Anna Magdalena</dc:creator>
  <cp:lastModifiedBy>Wessel, Michael</cp:lastModifiedBy>
  <cp:revision>10</cp:revision>
  <dcterms:created xsi:type="dcterms:W3CDTF">2026-01-16T09:39:56Z</dcterms:created>
  <dcterms:modified xsi:type="dcterms:W3CDTF">2026-06-18T14:59:05Z</dcterms:modified>
</cp:coreProperties>
</file>