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7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740" autoAdjust="0"/>
    <p:restoredTop sz="94660"/>
  </p:normalViewPr>
  <p:slideViewPr>
    <p:cSldViewPr snapToGrid="0">
      <p:cViewPr varScale="1">
        <p:scale>
          <a:sx n="115" d="100"/>
          <a:sy n="115" d="100"/>
        </p:scale>
        <p:origin x="22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B60FE-03AF-4C39-B82C-E1B2949809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677E3D-853D-4EB3-93C3-F0B0524F69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29993A-A3E1-4793-B51F-115A8971E968}"/>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AF1F2212-8866-4A49-8119-74DDF71756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A7DD62-8FF3-4F86-8A74-E5C86EC4EE7C}"/>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2958783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C59C0-587E-4E9C-86BA-0C7F1E2B14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EA47A8-A792-496E-954C-41D9B81D1D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5BBC02-4A1F-4D1A-9461-78250FF53AC2}"/>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DE60E4FE-467A-4681-A739-C202FB0D16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A64FF3-E63C-4FDC-865B-E10A2A424CD9}"/>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351124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6C9C1-94D5-4F36-81B9-34A9442C53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B37E164-0157-4273-A37B-B62DEFB05D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05FD50-2542-461F-B7A3-E17438F7FD0A}"/>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145B7A90-9EED-4080-9FEC-6F0DCF74AE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755F4D-2214-4AB9-80D2-1CDB759E686B}"/>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483275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1B54-71DF-4751-86BF-8B1C29CA6F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1DB3D0-954D-4CB3-B2CD-E0AD647AB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AAD76A-EE86-4D10-A13D-E3CB5C97DF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FE24384-E084-422E-A5C3-513B8DB67FE4}"/>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6" name="Footer Placeholder 5">
            <a:extLst>
              <a:ext uri="{FF2B5EF4-FFF2-40B4-BE49-F238E27FC236}">
                <a16:creationId xmlns:a16="http://schemas.microsoft.com/office/drawing/2014/main" id="{A993AF16-7E31-4044-9760-1D70731562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32033B-B0FE-4959-8D0F-DEF682A990B5}"/>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647602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1B43D-6E73-4A78-8099-53D490D7FD7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202D6E-8B60-4864-94A3-C73969B3D0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A8921-0C3B-4FF9-A20B-CD6F7E7125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83DB05F-C1FE-4B16-9B8E-21B99A7736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CAE71B-9AAB-496B-B49C-CF90376970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FF768E-D67E-4DB3-A31A-510037769C8D}"/>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8" name="Footer Placeholder 7">
            <a:extLst>
              <a:ext uri="{FF2B5EF4-FFF2-40B4-BE49-F238E27FC236}">
                <a16:creationId xmlns:a16="http://schemas.microsoft.com/office/drawing/2014/main" id="{E902D1E5-9AA0-4E67-B4D9-07DA09347A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E03FAB-9299-4494-A4B2-E82F60971790}"/>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255357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331F-403A-42AF-B968-13F4A8F67D8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6E649C5-D2CA-48DC-B35C-75B6527C8749}"/>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4" name="Footer Placeholder 3">
            <a:extLst>
              <a:ext uri="{FF2B5EF4-FFF2-40B4-BE49-F238E27FC236}">
                <a16:creationId xmlns:a16="http://schemas.microsoft.com/office/drawing/2014/main" id="{9F4D13F0-70D0-4974-BF96-C8CE9BFF59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9A97BF8-FD08-4A46-AB61-2AA75793722C}"/>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627756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95257-4216-4EAF-8B67-A795806E8498}"/>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3" name="Footer Placeholder 2">
            <a:extLst>
              <a:ext uri="{FF2B5EF4-FFF2-40B4-BE49-F238E27FC236}">
                <a16:creationId xmlns:a16="http://schemas.microsoft.com/office/drawing/2014/main" id="{2B21E71F-6DB0-424E-BA6B-0247084466B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1B0FFC2-8AEB-4F52-B947-C96BA80AA5FB}"/>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892988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B4D36-7E65-490E-AD4C-547A540F0F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FF6DA52-EBC0-4BEE-BE90-92F5D53C27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70CAF79-4CC2-4109-8681-38D3998931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D76A7A-8CB9-4FAA-BB67-2BF1D8411B2D}"/>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6" name="Footer Placeholder 5">
            <a:extLst>
              <a:ext uri="{FF2B5EF4-FFF2-40B4-BE49-F238E27FC236}">
                <a16:creationId xmlns:a16="http://schemas.microsoft.com/office/drawing/2014/main" id="{4E271A28-238D-464E-A7B8-642F839BD9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C973BC-0CC0-434F-B9A0-1F3D1C7B461B}"/>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4051799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2949-8005-4F5A-89E1-71B2E1C02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D685321-CDC9-48BA-94FF-2F6AD0A339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56236A-6F65-4B49-97FD-A464DFCA8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7747D0-723A-401C-BD8C-C974A6B67DB5}"/>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6" name="Footer Placeholder 5">
            <a:extLst>
              <a:ext uri="{FF2B5EF4-FFF2-40B4-BE49-F238E27FC236}">
                <a16:creationId xmlns:a16="http://schemas.microsoft.com/office/drawing/2014/main" id="{B5551152-A82A-4E0F-9108-BC2148A475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DCA1F5-CE5C-4827-883D-71653A567203}"/>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63022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47C4-DF4E-4024-A51F-7CC3A8E6A8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03BBE2-2F95-444C-AC85-0A2F90F783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286402-11FC-4EED-92E3-87CFD2FDB2AC}"/>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D8F1DCAD-A404-4082-AC96-1D210E99D4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051897-547E-4C30-9398-107289CA684E}"/>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65325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80D2F-3F41-4A13-858B-513FF2DA08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4A06F1-B6FF-46E1-A68B-850B9A4E7B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D4264D-947A-4A0B-B256-083C4A17361F}"/>
              </a:ext>
            </a:extLst>
          </p:cNvPr>
          <p:cNvSpPr>
            <a:spLocks noGrp="1"/>
          </p:cNvSpPr>
          <p:nvPr>
            <p:ph type="dt" sz="half" idx="10"/>
          </p:nvPr>
        </p:nvSpPr>
        <p:spPr/>
        <p:txBody>
          <a:body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9F9A572A-C847-4EEC-990D-41C755872A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7CC963-5AFD-45D8-8857-2F109B1D4247}"/>
              </a:ext>
            </a:extLst>
          </p:cNvPr>
          <p:cNvSpPr>
            <a:spLocks noGrp="1"/>
          </p:cNvSpPr>
          <p:nvPr>
            <p:ph type="sldNum" sz="quarter" idx="12"/>
          </p:nvPr>
        </p:nvSpPr>
        <p:spPr/>
        <p:txBody>
          <a:bodyPr/>
          <a:lstStyle/>
          <a:p>
            <a:fld id="{7CB85F22-C05C-4A97-A385-F0767A9FA224}" type="slidenum">
              <a:rPr lang="en-GB" smtClean="0"/>
              <a:t>‹#›</a:t>
            </a:fld>
            <a:endParaRPr lang="en-GB"/>
          </a:p>
        </p:txBody>
      </p:sp>
    </p:spTree>
    <p:extLst>
      <p:ext uri="{BB962C8B-B14F-4D97-AF65-F5344CB8AC3E}">
        <p14:creationId xmlns:p14="http://schemas.microsoft.com/office/powerpoint/2010/main" val="3246229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F95946-B2DB-45BB-98C2-308F3957D3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B6059E-2573-4FCD-8673-812691D01A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7F3C99-DE47-4BA8-8830-4B657FD190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77AF7C-368D-44A0-92EA-0194C86C3304}" type="datetimeFigureOut">
              <a:rPr lang="en-GB" smtClean="0"/>
              <a:t>27/02/2022</a:t>
            </a:fld>
            <a:endParaRPr lang="en-GB"/>
          </a:p>
        </p:txBody>
      </p:sp>
      <p:sp>
        <p:nvSpPr>
          <p:cNvPr id="5" name="Footer Placeholder 4">
            <a:extLst>
              <a:ext uri="{FF2B5EF4-FFF2-40B4-BE49-F238E27FC236}">
                <a16:creationId xmlns:a16="http://schemas.microsoft.com/office/drawing/2014/main" id="{0C4334DD-1A92-452A-BD7F-0B22149FB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E5DCD8-B967-4182-B784-C689A2845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85F22-C05C-4A97-A385-F0767A9FA224}" type="slidenum">
              <a:rPr lang="en-GB" smtClean="0"/>
              <a:t>‹#›</a:t>
            </a:fld>
            <a:endParaRPr lang="en-GB"/>
          </a:p>
        </p:txBody>
      </p:sp>
    </p:spTree>
    <p:extLst>
      <p:ext uri="{BB962C8B-B14F-4D97-AF65-F5344CB8AC3E}">
        <p14:creationId xmlns:p14="http://schemas.microsoft.com/office/powerpoint/2010/main" val="668901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duotone>
              <a:schemeClr val="accent5">
                <a:shade val="45000"/>
                <a:satMod val="135000"/>
              </a:schemeClr>
              <a:prstClr val="white"/>
            </a:duotone>
          </a:blip>
          <a:stretch>
            <a:fillRect/>
          </a:stretch>
        </p:blipFill>
        <p:spPr>
          <a:xfrm>
            <a:off x="0" y="0"/>
            <a:ext cx="12192000" cy="676370"/>
          </a:xfrm>
          <a:prstGeom prst="rect">
            <a:avLst/>
          </a:prstGeom>
        </p:spPr>
      </p:pic>
      <p:sp>
        <p:nvSpPr>
          <p:cNvPr id="5" name="TextBox 4">
            <a:extLst>
              <a:ext uri="{FF2B5EF4-FFF2-40B4-BE49-F238E27FC236}">
                <a16:creationId xmlns:a16="http://schemas.microsoft.com/office/drawing/2014/main" id="{60D4C6AC-235C-419E-A486-70D07FF3A543}"/>
              </a:ext>
            </a:extLst>
          </p:cNvPr>
          <p:cNvSpPr txBox="1"/>
          <p:nvPr/>
        </p:nvSpPr>
        <p:spPr>
          <a:xfrm>
            <a:off x="245982" y="44737"/>
            <a:ext cx="10508428" cy="605294"/>
          </a:xfrm>
          <a:prstGeom prst="rect">
            <a:avLst/>
          </a:prstGeom>
          <a:noFill/>
        </p:spPr>
        <p:txBody>
          <a:bodyPr wrap="square" rtlCol="0">
            <a:spAutoFit/>
          </a:bodyPr>
          <a:lstStyle/>
          <a:p>
            <a:pPr>
              <a:lnSpc>
                <a:spcPts val="2000"/>
              </a:lnSpc>
            </a:pPr>
            <a:r>
              <a:rPr lang="en-GB" sz="2400" b="1" dirty="0" smtClean="0">
                <a:solidFill>
                  <a:schemeClr val="bg1"/>
                </a:solidFill>
              </a:rPr>
              <a:t>HORIZON-MISS-2021-CIT-02-01  </a:t>
            </a:r>
            <a:r>
              <a:rPr lang="en-GB" sz="2000" b="1" dirty="0" smtClean="0">
                <a:solidFill>
                  <a:schemeClr val="bg1"/>
                </a:solidFill>
              </a:rPr>
              <a:t> </a:t>
            </a:r>
            <a:r>
              <a:rPr lang="en-US" sz="2000" b="1" dirty="0" smtClean="0">
                <a:solidFill>
                  <a:schemeClr val="bg1"/>
                </a:solidFill>
              </a:rPr>
              <a:t>Haifa Municipality (Israel) </a:t>
            </a:r>
            <a:r>
              <a:rPr lang="en-US" sz="2000" b="1" dirty="0">
                <a:solidFill>
                  <a:schemeClr val="bg1"/>
                </a:solidFill>
              </a:rPr>
              <a:t>Partner </a:t>
            </a:r>
            <a:r>
              <a:rPr lang="en-US" sz="2000" b="1" dirty="0" smtClean="0">
                <a:solidFill>
                  <a:schemeClr val="bg1"/>
                </a:solidFill>
              </a:rPr>
              <a:t>Search</a:t>
            </a:r>
            <a:endParaRPr lang="en-GB" sz="2000" b="1" dirty="0" smtClean="0">
              <a:solidFill>
                <a:schemeClr val="bg1"/>
              </a:solidFill>
            </a:endParaRPr>
          </a:p>
          <a:p>
            <a:pPr>
              <a:lnSpc>
                <a:spcPts val="2000"/>
              </a:lnSpc>
            </a:pPr>
            <a:r>
              <a:rPr lang="en-US" sz="1500" dirty="0">
                <a:solidFill>
                  <a:schemeClr val="bg1"/>
                </a:solidFill>
              </a:rPr>
              <a:t>Urban planning and design for just, sustainable, resilient and climate-neutral cities by 2030</a:t>
            </a:r>
            <a:endParaRPr lang="en-GB" sz="1500" dirty="0" smtClean="0">
              <a:solidFill>
                <a:schemeClr val="bg1"/>
              </a:solidFill>
            </a:endParaRPr>
          </a:p>
        </p:txBody>
      </p:sp>
      <p:sp>
        <p:nvSpPr>
          <p:cNvPr id="10" name="TextBox 9"/>
          <p:cNvSpPr txBox="1"/>
          <p:nvPr/>
        </p:nvSpPr>
        <p:spPr>
          <a:xfrm>
            <a:off x="245983" y="686094"/>
            <a:ext cx="5852158" cy="3139321"/>
          </a:xfrm>
          <a:prstGeom prst="rect">
            <a:avLst/>
          </a:prstGeom>
          <a:noFill/>
          <a:ln w="28575">
            <a:solidFill>
              <a:schemeClr val="tx1"/>
            </a:solidFill>
          </a:ln>
        </p:spPr>
        <p:txBody>
          <a:bodyPr wrap="square" rtlCol="0">
            <a:spAutoFit/>
          </a:bodyPr>
          <a:lstStyle/>
          <a:p>
            <a:pPr lvl="0"/>
            <a:r>
              <a:rPr lang="en-GB" sz="1400" b="1" dirty="0">
                <a:solidFill>
                  <a:prstClr val="black"/>
                </a:solidFill>
              </a:rPr>
              <a:t>Proposed Approach</a:t>
            </a:r>
            <a:r>
              <a:rPr lang="en-GB" sz="1400" b="1" dirty="0" smtClean="0">
                <a:solidFill>
                  <a:prstClr val="black"/>
                </a:solidFill>
              </a:rPr>
              <a:t>:</a:t>
            </a:r>
            <a:endParaRPr lang="en-GB" sz="800" dirty="0">
              <a:solidFill>
                <a:prstClr val="black"/>
              </a:solidFill>
            </a:endParaRPr>
          </a:p>
          <a:p>
            <a:pPr marL="171450" lvl="0" indent="-171450">
              <a:buFont typeface="Arial" panose="020B0604020202020204" pitchFamily="34" charset="0"/>
              <a:buChar char="•"/>
            </a:pPr>
            <a:r>
              <a:rPr lang="en-US" sz="1100" dirty="0">
                <a:solidFill>
                  <a:schemeClr val="tx1">
                    <a:lumMod val="85000"/>
                    <a:lumOff val="15000"/>
                  </a:schemeClr>
                </a:solidFill>
              </a:rPr>
              <a:t>In Israel, there is a visible increase in fires and floods caused by higher temperatures and extreme rainfall events - which can claim lives. Experts expect temperatures to keep rising, which will entail longer, more powerful, and more frequent heatwaves. </a:t>
            </a:r>
          </a:p>
          <a:p>
            <a:pPr marL="171450" lvl="0" indent="-171450">
              <a:buFont typeface="Arial" panose="020B0604020202020204" pitchFamily="34" charset="0"/>
              <a:buChar char="•"/>
            </a:pPr>
            <a:endParaRPr lang="en-US" sz="1100" dirty="0">
              <a:solidFill>
                <a:schemeClr val="tx1">
                  <a:lumMod val="85000"/>
                  <a:lumOff val="15000"/>
                </a:schemeClr>
              </a:solidFill>
            </a:endParaRPr>
          </a:p>
          <a:p>
            <a:pPr marL="171450" lvl="0" indent="-171450">
              <a:buFont typeface="Arial" panose="020B0604020202020204" pitchFamily="34" charset="0"/>
              <a:buChar char="•"/>
            </a:pPr>
            <a:r>
              <a:rPr lang="en-US" sz="1100" b="1" dirty="0">
                <a:solidFill>
                  <a:schemeClr val="tx1">
                    <a:lumMod val="85000"/>
                    <a:lumOff val="15000"/>
                  </a:schemeClr>
                </a:solidFill>
              </a:rPr>
              <a:t>The city of Haifa </a:t>
            </a:r>
            <a:r>
              <a:rPr lang="en-US" sz="1100" dirty="0">
                <a:solidFill>
                  <a:schemeClr val="tx1">
                    <a:lumMod val="85000"/>
                    <a:lumOff val="15000"/>
                  </a:schemeClr>
                </a:solidFill>
              </a:rPr>
              <a:t>is at higher risk due to its climatic, geographic, and social susceptibility. Haifa stretches across different elevation levels, from the low-lying Mediterranean shoreline into mountainous wooded terrain, which increases its vulnerability to extreme weather events.</a:t>
            </a:r>
          </a:p>
          <a:p>
            <a:pPr marL="171450" lvl="0" indent="-171450">
              <a:buFont typeface="Arial" panose="020B0604020202020204" pitchFamily="34" charset="0"/>
              <a:buChar char="•"/>
            </a:pPr>
            <a:endParaRPr lang="en-US" sz="1100" dirty="0">
              <a:solidFill>
                <a:schemeClr val="tx1">
                  <a:lumMod val="85000"/>
                  <a:lumOff val="15000"/>
                </a:schemeClr>
              </a:solidFill>
            </a:endParaRPr>
          </a:p>
          <a:p>
            <a:pPr marL="171450" lvl="0" indent="-171450">
              <a:buFont typeface="Arial" panose="020B0604020202020204" pitchFamily="34" charset="0"/>
              <a:buChar char="•"/>
            </a:pPr>
            <a:r>
              <a:rPr lang="en-US" sz="1100" dirty="0">
                <a:solidFill>
                  <a:schemeClr val="tx1">
                    <a:lumMod val="85000"/>
                    <a:lumOff val="15000"/>
                  </a:schemeClr>
                </a:solidFill>
              </a:rPr>
              <a:t>Researchers mapped the areas and the concentrations of at-risk populations more susceptible to extreme weather. According to studies, the Carmel </a:t>
            </a:r>
            <a:r>
              <a:rPr lang="en-US" sz="1100" dirty="0" smtClean="0">
                <a:solidFill>
                  <a:schemeClr val="tx1">
                    <a:lumMod val="85000"/>
                    <a:lumOff val="15000"/>
                  </a:schemeClr>
                </a:solidFill>
              </a:rPr>
              <a:t>area of Haifa, </a:t>
            </a:r>
            <a:r>
              <a:rPr lang="en-US" sz="1100" dirty="0">
                <a:solidFill>
                  <a:schemeClr val="tx1">
                    <a:lumMod val="85000"/>
                    <a:lumOff val="15000"/>
                  </a:schemeClr>
                </a:solidFill>
              </a:rPr>
              <a:t>located adjacent to a wooded area at a higher level, is more vulnerable to fires than the rest of the city. In the low-lying areas of Haifa, there is a higher risk of heatwaves and floods during extreme rain events</a:t>
            </a:r>
            <a:r>
              <a:rPr lang="en-US" sz="1100" dirty="0" smtClean="0">
                <a:solidFill>
                  <a:schemeClr val="tx1">
                    <a:lumMod val="85000"/>
                    <a:lumOff val="15000"/>
                  </a:schemeClr>
                </a:solidFill>
              </a:rPr>
              <a:t>.</a:t>
            </a:r>
          </a:p>
          <a:p>
            <a:pPr lvl="0"/>
            <a:endParaRPr lang="en-GB" sz="800" dirty="0" smtClean="0">
              <a:solidFill>
                <a:schemeClr val="tx1">
                  <a:lumMod val="85000"/>
                  <a:lumOff val="15000"/>
                </a:schemeClr>
              </a:solidFill>
            </a:endParaRPr>
          </a:p>
          <a:p>
            <a:pPr marL="171450" lvl="0" indent="-171450">
              <a:buFont typeface="Arial" panose="020B0604020202020204" pitchFamily="34" charset="0"/>
              <a:buChar char="•"/>
            </a:pPr>
            <a:r>
              <a:rPr lang="en-GB" sz="1100" b="1" dirty="0" smtClean="0">
                <a:solidFill>
                  <a:schemeClr val="tx1">
                    <a:lumMod val="85000"/>
                    <a:lumOff val="15000"/>
                  </a:schemeClr>
                </a:solidFill>
              </a:rPr>
              <a:t>Haifa seeks to be a living lab city and develop and demonstrate </a:t>
            </a:r>
            <a:r>
              <a:rPr lang="en-US" sz="1100" b="1" dirty="0">
                <a:solidFill>
                  <a:schemeClr val="tx1">
                    <a:lumMod val="85000"/>
                    <a:lumOff val="15000"/>
                  </a:schemeClr>
                </a:solidFill>
              </a:rPr>
              <a:t>solutions and measures </a:t>
            </a:r>
            <a:r>
              <a:rPr lang="en-US" sz="1100" dirty="0" smtClean="0">
                <a:solidFill>
                  <a:schemeClr val="tx1">
                    <a:lumMod val="85000"/>
                    <a:lumOff val="15000"/>
                  </a:schemeClr>
                </a:solidFill>
              </a:rPr>
              <a:t>that </a:t>
            </a:r>
            <a:r>
              <a:rPr lang="en-US" sz="1100" dirty="0">
                <a:solidFill>
                  <a:schemeClr val="tx1">
                    <a:lumMod val="85000"/>
                    <a:lumOff val="15000"/>
                  </a:schemeClr>
                </a:solidFill>
              </a:rPr>
              <a:t>can be replicated in other cities Europe wide</a:t>
            </a:r>
            <a:r>
              <a:rPr lang="en-GB" sz="1100" dirty="0" smtClean="0">
                <a:solidFill>
                  <a:schemeClr val="tx1">
                    <a:lumMod val="85000"/>
                    <a:lumOff val="15000"/>
                  </a:schemeClr>
                </a:solidFill>
              </a:rPr>
              <a:t> </a:t>
            </a:r>
            <a:r>
              <a:rPr lang="en-US" sz="1100" dirty="0">
                <a:solidFill>
                  <a:schemeClr val="tx1">
                    <a:lumMod val="85000"/>
                    <a:lumOff val="15000"/>
                  </a:schemeClr>
                </a:solidFill>
              </a:rPr>
              <a:t>in order to achieve climate neutrality, sustainability and resilience and significantly reduce emissions across the most relevant sectors</a:t>
            </a:r>
            <a:r>
              <a:rPr lang="en-GB" sz="1100" dirty="0" smtClean="0">
                <a:solidFill>
                  <a:schemeClr val="tx1">
                    <a:lumMod val="85000"/>
                    <a:lumOff val="15000"/>
                  </a:schemeClr>
                </a:solidFill>
              </a:rPr>
              <a:t>.</a:t>
            </a:r>
          </a:p>
          <a:p>
            <a:pPr marL="171450" lvl="0" indent="-171450">
              <a:buFont typeface="Arial" panose="020B0604020202020204" pitchFamily="34" charset="0"/>
              <a:buChar char="•"/>
            </a:pPr>
            <a:endParaRPr lang="en-GB" sz="1100" dirty="0" smtClean="0">
              <a:solidFill>
                <a:schemeClr val="tx1">
                  <a:lumMod val="85000"/>
                  <a:lumOff val="15000"/>
                </a:schemeClr>
              </a:solidFill>
            </a:endParaRPr>
          </a:p>
        </p:txBody>
      </p:sp>
      <p:sp>
        <p:nvSpPr>
          <p:cNvPr id="11" name="TextBox 10"/>
          <p:cNvSpPr txBox="1"/>
          <p:nvPr/>
        </p:nvSpPr>
        <p:spPr>
          <a:xfrm>
            <a:off x="240209" y="3920572"/>
            <a:ext cx="5852159" cy="2631490"/>
          </a:xfrm>
          <a:prstGeom prst="rect">
            <a:avLst/>
          </a:prstGeom>
          <a:noFill/>
          <a:ln w="28575">
            <a:solidFill>
              <a:schemeClr val="tx1"/>
            </a:solidFill>
          </a:ln>
        </p:spPr>
        <p:txBody>
          <a:bodyPr wrap="square" rtlCol="0">
            <a:spAutoFit/>
          </a:bodyPr>
          <a:lstStyle/>
          <a:p>
            <a:r>
              <a:rPr lang="en-GB" sz="1400" b="1" dirty="0">
                <a:solidFill>
                  <a:schemeClr val="tx1">
                    <a:lumMod val="85000"/>
                    <a:lumOff val="15000"/>
                  </a:schemeClr>
                </a:solidFill>
              </a:rPr>
              <a:t>Organisational </a:t>
            </a:r>
            <a:r>
              <a:rPr lang="en-GB" sz="1400" b="1" dirty="0" smtClean="0">
                <a:solidFill>
                  <a:schemeClr val="tx1">
                    <a:lumMod val="85000"/>
                    <a:lumOff val="15000"/>
                  </a:schemeClr>
                </a:solidFill>
              </a:rPr>
              <a:t>Capabilities and </a:t>
            </a:r>
            <a:r>
              <a:rPr lang="en-GB" sz="1400" b="1" dirty="0" smtClean="0">
                <a:solidFill>
                  <a:schemeClr val="tx1">
                    <a:lumMod val="85000"/>
                    <a:lumOff val="15000"/>
                  </a:schemeClr>
                </a:solidFill>
              </a:rPr>
              <a:t>Contribution </a:t>
            </a:r>
            <a:r>
              <a:rPr lang="en-GB" sz="1400" b="1" dirty="0">
                <a:solidFill>
                  <a:schemeClr val="tx1">
                    <a:lumMod val="85000"/>
                    <a:lumOff val="15000"/>
                  </a:schemeClr>
                </a:solidFill>
              </a:rPr>
              <a:t>to Project</a:t>
            </a:r>
            <a:r>
              <a:rPr lang="en-GB" sz="1400" b="1" dirty="0" smtClean="0">
                <a:solidFill>
                  <a:schemeClr val="tx1">
                    <a:lumMod val="85000"/>
                    <a:lumOff val="15000"/>
                  </a:schemeClr>
                </a:solidFill>
              </a:rPr>
              <a:t>:</a:t>
            </a:r>
          </a:p>
          <a:p>
            <a:pPr marL="171450" indent="-171450">
              <a:buFont typeface="Arial" panose="020B0604020202020204" pitchFamily="34" charset="0"/>
              <a:buChar char="•"/>
            </a:pPr>
            <a:r>
              <a:rPr lang="en-US" sz="1100" dirty="0">
                <a:solidFill>
                  <a:schemeClr val="tx1">
                    <a:lumMod val="85000"/>
                    <a:lumOff val="15000"/>
                  </a:schemeClr>
                </a:solidFill>
              </a:rPr>
              <a:t>The city of Haifa is located in the northern part of Israel and is the third-largest city in the country and the third most populous, with 285,316 inhabitants in 2019. </a:t>
            </a:r>
          </a:p>
          <a:p>
            <a:pPr marL="171450" indent="-171450">
              <a:buFont typeface="Arial" panose="020B0604020202020204" pitchFamily="34" charset="0"/>
              <a:buChar char="•"/>
            </a:pPr>
            <a:endParaRPr lang="en-US" sz="1100" dirty="0">
              <a:solidFill>
                <a:schemeClr val="tx1">
                  <a:lumMod val="85000"/>
                  <a:lumOff val="15000"/>
                </a:schemeClr>
              </a:solidFill>
            </a:endParaRPr>
          </a:p>
          <a:p>
            <a:pPr marL="171450" indent="-171450">
              <a:buFont typeface="Arial" panose="020B0604020202020204" pitchFamily="34" charset="0"/>
              <a:buChar char="•"/>
            </a:pPr>
            <a:r>
              <a:rPr lang="en-US" sz="1100" dirty="0">
                <a:solidFill>
                  <a:schemeClr val="tx1">
                    <a:lumMod val="85000"/>
                    <a:lumOff val="15000"/>
                  </a:schemeClr>
                </a:solidFill>
              </a:rPr>
              <a:t>Haifa is a harbor city and home to heavy industry, the country's leading petroleum refinery, and several chemical processing plants. Haifa is implementing a program for climate change and renewable energy, which gives the city real-time living-lab capabilities.</a:t>
            </a:r>
          </a:p>
          <a:p>
            <a:endParaRPr lang="en-GB" sz="800" dirty="0" smtClean="0">
              <a:solidFill>
                <a:schemeClr val="tx1">
                  <a:lumMod val="85000"/>
                  <a:lumOff val="15000"/>
                </a:schemeClr>
              </a:solidFill>
            </a:endParaRPr>
          </a:p>
          <a:p>
            <a:pPr marL="171450" lvl="0" indent="-171450">
              <a:buFont typeface="Arial" panose="020B0604020202020204" pitchFamily="34" charset="0"/>
              <a:buChar char="•"/>
            </a:pPr>
            <a:r>
              <a:rPr lang="en-US" sz="1100" dirty="0" smtClean="0">
                <a:solidFill>
                  <a:schemeClr val="tx1">
                    <a:lumMod val="85000"/>
                    <a:lumOff val="15000"/>
                  </a:schemeClr>
                </a:solidFill>
              </a:rPr>
              <a:t>Haifa </a:t>
            </a:r>
            <a:r>
              <a:rPr lang="en-US" sz="1100" dirty="0">
                <a:solidFill>
                  <a:schemeClr val="tx1">
                    <a:lumMod val="85000"/>
                    <a:lumOff val="15000"/>
                  </a:schemeClr>
                </a:solidFill>
              </a:rPr>
              <a:t>has set Israel’s most ambitious carbon neutral target of 2030 and has the drive and inward investment to meet the target. Haifa has recently submitted its interest to participate in the EU Mission "100 Climate-neutral and Smart Cities by 2030</a:t>
            </a:r>
            <a:r>
              <a:rPr lang="en-US" sz="1100" dirty="0" smtClean="0">
                <a:solidFill>
                  <a:schemeClr val="tx1">
                    <a:lumMod val="85000"/>
                    <a:lumOff val="15000"/>
                  </a:schemeClr>
                </a:solidFill>
              </a:rPr>
              <a:t>".</a:t>
            </a:r>
            <a:br>
              <a:rPr lang="en-US" sz="1100" dirty="0" smtClean="0">
                <a:solidFill>
                  <a:schemeClr val="tx1">
                    <a:lumMod val="85000"/>
                    <a:lumOff val="15000"/>
                  </a:schemeClr>
                </a:solidFill>
              </a:rPr>
            </a:br>
            <a:endParaRPr lang="en-US" sz="1100" dirty="0" smtClean="0">
              <a:solidFill>
                <a:schemeClr val="tx1">
                  <a:lumMod val="85000"/>
                  <a:lumOff val="15000"/>
                </a:schemeClr>
              </a:solidFill>
            </a:endParaRPr>
          </a:p>
          <a:p>
            <a:pPr marL="171450" indent="-171450">
              <a:buFont typeface="Arial" panose="020B0604020202020204" pitchFamily="34" charset="0"/>
              <a:buChar char="•"/>
            </a:pPr>
            <a:r>
              <a:rPr lang="en-US" sz="1100" dirty="0">
                <a:solidFill>
                  <a:schemeClr val="tx1">
                    <a:lumMod val="85000"/>
                    <a:lumOff val="15000"/>
                  </a:schemeClr>
                </a:solidFill>
              </a:rPr>
              <a:t>From 2015-2018, the city of Haifa participated in the successful PETRA project (funded by the EC) which sought to integrate platform of mobility patterns for Smart Cities to enable demand-adaptive transportation systems</a:t>
            </a:r>
            <a:r>
              <a:rPr lang="en-US" sz="1100" dirty="0" smtClean="0">
                <a:solidFill>
                  <a:schemeClr val="tx1">
                    <a:lumMod val="85000"/>
                    <a:lumOff val="15000"/>
                  </a:schemeClr>
                </a:solidFill>
              </a:rPr>
              <a:t>.</a:t>
            </a:r>
            <a:endParaRPr lang="en-US" sz="1100" dirty="0">
              <a:solidFill>
                <a:schemeClr val="tx1">
                  <a:lumMod val="85000"/>
                  <a:lumOff val="15000"/>
                </a:schemeClr>
              </a:solidFill>
            </a:endParaRPr>
          </a:p>
        </p:txBody>
      </p:sp>
      <p:sp>
        <p:nvSpPr>
          <p:cNvPr id="12" name="TextBox 11"/>
          <p:cNvSpPr txBox="1"/>
          <p:nvPr/>
        </p:nvSpPr>
        <p:spPr>
          <a:xfrm>
            <a:off x="6092368" y="686094"/>
            <a:ext cx="5852158" cy="3139321"/>
          </a:xfrm>
          <a:prstGeom prst="rect">
            <a:avLst/>
          </a:prstGeom>
          <a:noFill/>
          <a:ln w="28575">
            <a:solidFill>
              <a:schemeClr val="tx1"/>
            </a:solidFill>
          </a:ln>
        </p:spPr>
        <p:txBody>
          <a:bodyPr wrap="square" rtlCol="0">
            <a:spAutoFit/>
          </a:bodyPr>
          <a:lstStyle/>
          <a:p>
            <a:endParaRPr lang="en-US" sz="1100" dirty="0">
              <a:solidFill>
                <a:schemeClr val="tx1">
                  <a:lumMod val="85000"/>
                  <a:lumOff val="15000"/>
                </a:schemeClr>
              </a:solidFill>
            </a:endParaRPr>
          </a:p>
          <a:p>
            <a:pPr marL="171450" lvl="0" indent="-171450">
              <a:buFont typeface="Arial" panose="020B0604020202020204" pitchFamily="34" charset="0"/>
              <a:buChar char="•"/>
            </a:pPr>
            <a:r>
              <a:rPr lang="en-US" sz="1100" dirty="0" smtClean="0">
                <a:solidFill>
                  <a:schemeClr val="tx1">
                    <a:lumMod val="85000"/>
                    <a:lumOff val="15000"/>
                  </a:schemeClr>
                </a:solidFill>
              </a:rPr>
              <a:t>The city </a:t>
            </a:r>
            <a:r>
              <a:rPr lang="en-US" sz="1100" dirty="0">
                <a:solidFill>
                  <a:schemeClr val="tx1">
                    <a:lumMod val="85000"/>
                    <a:lumOff val="15000"/>
                  </a:schemeClr>
                </a:solidFill>
              </a:rPr>
              <a:t>of Haifa </a:t>
            </a:r>
            <a:r>
              <a:rPr lang="en-US" sz="1100" dirty="0" smtClean="0">
                <a:solidFill>
                  <a:schemeClr val="tx1">
                    <a:lumMod val="85000"/>
                    <a:lumOff val="15000"/>
                  </a:schemeClr>
                </a:solidFill>
              </a:rPr>
              <a:t>is participating as beneficiary in a Horizon2020 project </a:t>
            </a:r>
            <a:r>
              <a:rPr lang="en-US" sz="1100" dirty="0">
                <a:solidFill>
                  <a:schemeClr val="tx1">
                    <a:lumMod val="85000"/>
                    <a:lumOff val="15000"/>
                  </a:schemeClr>
                </a:solidFill>
              </a:rPr>
              <a:t>CONSIDER "Sustainable Management of Industrial Heritage as a Resource for Urban </a:t>
            </a:r>
            <a:r>
              <a:rPr lang="en-US" sz="1100" dirty="0" smtClean="0">
                <a:solidFill>
                  <a:schemeClr val="tx1">
                    <a:lumMod val="85000"/>
                    <a:lumOff val="15000"/>
                  </a:schemeClr>
                </a:solidFill>
              </a:rPr>
              <a:t>Development“ </a:t>
            </a:r>
            <a:r>
              <a:rPr lang="en-US" sz="1100" dirty="0">
                <a:solidFill>
                  <a:schemeClr val="tx1">
                    <a:lumMod val="85000"/>
                    <a:lumOff val="15000"/>
                  </a:schemeClr>
                </a:solidFill>
              </a:rPr>
              <a:t>under </a:t>
            </a:r>
            <a:r>
              <a:rPr lang="en-US" sz="1100" dirty="0" smtClean="0">
                <a:solidFill>
                  <a:schemeClr val="tx1">
                    <a:lumMod val="85000"/>
                    <a:lumOff val="15000"/>
                  </a:schemeClr>
                </a:solidFill>
              </a:rPr>
              <a:t>H2020-MSCA-RISE-2020</a:t>
            </a:r>
            <a:r>
              <a:rPr lang="en-US" sz="1100" dirty="0">
                <a:solidFill>
                  <a:schemeClr val="tx1">
                    <a:lumMod val="85000"/>
                    <a:lumOff val="15000"/>
                  </a:schemeClr>
                </a:solidFill>
              </a:rPr>
              <a:t>.</a:t>
            </a:r>
          </a:p>
          <a:p>
            <a:pPr lvl="0"/>
            <a:endParaRPr lang="en-US" sz="1100" dirty="0" smtClean="0">
              <a:solidFill>
                <a:schemeClr val="tx1">
                  <a:lumMod val="85000"/>
                  <a:lumOff val="15000"/>
                </a:schemeClr>
              </a:solidFill>
            </a:endParaRPr>
          </a:p>
          <a:p>
            <a:pPr marL="171450" lvl="0" indent="-171450">
              <a:buFont typeface="Arial" panose="020B0604020202020204" pitchFamily="34" charset="0"/>
              <a:buChar char="•"/>
            </a:pPr>
            <a:r>
              <a:rPr lang="en-US" sz="1100" dirty="0" smtClean="0">
                <a:solidFill>
                  <a:schemeClr val="tx1">
                    <a:lumMod val="85000"/>
                    <a:lumOff val="15000"/>
                  </a:schemeClr>
                </a:solidFill>
              </a:rPr>
              <a:t>Haifa </a:t>
            </a:r>
            <a:r>
              <a:rPr lang="en-US" sz="1100" dirty="0">
                <a:solidFill>
                  <a:schemeClr val="tx1">
                    <a:lumMod val="85000"/>
                    <a:lumOff val="15000"/>
                  </a:schemeClr>
                </a:solidFill>
              </a:rPr>
              <a:t>can provide an opportunity to test and embed solutions into new developments in all areas of sustainable urban renewal that are part of the city's </a:t>
            </a:r>
            <a:r>
              <a:rPr lang="en-US" sz="1100" dirty="0" smtClean="0">
                <a:solidFill>
                  <a:schemeClr val="tx1">
                    <a:lumMod val="85000"/>
                    <a:lumOff val="15000"/>
                  </a:schemeClr>
                </a:solidFill>
              </a:rPr>
              <a:t>strategic </a:t>
            </a:r>
            <a:r>
              <a:rPr lang="en-US" sz="1100" dirty="0">
                <a:solidFill>
                  <a:schemeClr val="tx1">
                    <a:lumMod val="85000"/>
                    <a:lumOff val="15000"/>
                  </a:schemeClr>
                </a:solidFill>
              </a:rPr>
              <a:t>plan (many of which are already at the implementation level): economic development, transportation, climate, society, environment, tourism, blue economy, sports, community, culture, innovation and technology. </a:t>
            </a:r>
            <a:endParaRPr lang="en-US" sz="1100" dirty="0" smtClean="0">
              <a:solidFill>
                <a:schemeClr val="tx1">
                  <a:lumMod val="85000"/>
                  <a:lumOff val="15000"/>
                </a:schemeClr>
              </a:solidFill>
            </a:endParaRPr>
          </a:p>
          <a:p>
            <a:pPr marL="171450" indent="-171450">
              <a:buFont typeface="Arial" panose="020B0604020202020204" pitchFamily="34" charset="0"/>
              <a:buChar char="•"/>
            </a:pPr>
            <a:endParaRPr lang="en-US" sz="1100" dirty="0">
              <a:solidFill>
                <a:schemeClr val="tx1">
                  <a:lumMod val="85000"/>
                  <a:lumOff val="15000"/>
                </a:schemeClr>
              </a:solidFill>
            </a:endParaRPr>
          </a:p>
          <a:p>
            <a:pPr marL="171450" indent="-171450">
              <a:buFont typeface="Arial" panose="020B0604020202020204" pitchFamily="34" charset="0"/>
              <a:buChar char="•"/>
            </a:pPr>
            <a:r>
              <a:rPr lang="en-US" sz="1100" dirty="0">
                <a:solidFill>
                  <a:schemeClr val="tx1">
                    <a:lumMod val="85000"/>
                    <a:lumOff val="15000"/>
                  </a:schemeClr>
                </a:solidFill>
              </a:rPr>
              <a:t>Haifa Municipality is a local authority with the powers to set city-level policy and legislation and implement solutions. We partner with the leading research institutions </a:t>
            </a:r>
            <a:r>
              <a:rPr lang="en-US" sz="1100" dirty="0" err="1">
                <a:solidFill>
                  <a:schemeClr val="tx1">
                    <a:lumMod val="85000"/>
                    <a:lumOff val="15000"/>
                  </a:schemeClr>
                </a:solidFill>
              </a:rPr>
              <a:t>Technion</a:t>
            </a:r>
            <a:r>
              <a:rPr lang="en-US" sz="1100" dirty="0">
                <a:solidFill>
                  <a:schemeClr val="tx1">
                    <a:lumMod val="85000"/>
                    <a:lumOff val="15000"/>
                  </a:schemeClr>
                </a:solidFill>
              </a:rPr>
              <a:t> and Haifa University and national government and advocate the participation of various sectors, stakeholders, and citizens in urban renewal processes</a:t>
            </a:r>
            <a:r>
              <a:rPr lang="en-US" sz="1100" dirty="0" smtClean="0">
                <a:solidFill>
                  <a:schemeClr val="tx1">
                    <a:lumMod val="85000"/>
                    <a:lumOff val="15000"/>
                  </a:schemeClr>
                </a:solidFill>
              </a:rPr>
              <a:t>.</a:t>
            </a:r>
          </a:p>
          <a:p>
            <a:pPr marL="171450" indent="-171450">
              <a:buFont typeface="Arial" panose="020B0604020202020204" pitchFamily="34" charset="0"/>
              <a:buChar char="•"/>
            </a:pPr>
            <a:endParaRPr lang="en-US" sz="1100" dirty="0">
              <a:solidFill>
                <a:schemeClr val="tx1">
                  <a:lumMod val="85000"/>
                  <a:lumOff val="15000"/>
                </a:schemeClr>
              </a:solidFill>
            </a:endParaRPr>
          </a:p>
          <a:p>
            <a:pPr marL="171450" indent="-171450">
              <a:buFont typeface="Arial" panose="020B0604020202020204" pitchFamily="34" charset="0"/>
              <a:buChar char="•"/>
            </a:pPr>
            <a:r>
              <a:rPr lang="en-US" sz="1100" dirty="0" smtClean="0">
                <a:solidFill>
                  <a:schemeClr val="tx1">
                    <a:lumMod val="85000"/>
                    <a:lumOff val="15000"/>
                  </a:schemeClr>
                </a:solidFill>
              </a:rPr>
              <a:t>Haifa municipality has </a:t>
            </a:r>
            <a:r>
              <a:rPr lang="en-US" sz="1100" dirty="0">
                <a:solidFill>
                  <a:schemeClr val="tx1">
                    <a:lumMod val="85000"/>
                    <a:lumOff val="15000"/>
                  </a:schemeClr>
                </a:solidFill>
              </a:rPr>
              <a:t>a dedicated department for promoting and managing international projects with experience submitting </a:t>
            </a:r>
            <a:r>
              <a:rPr lang="en-US" sz="1100" dirty="0" smtClean="0">
                <a:solidFill>
                  <a:schemeClr val="tx1">
                    <a:lumMod val="85000"/>
                    <a:lumOff val="15000"/>
                  </a:schemeClr>
                </a:solidFill>
              </a:rPr>
              <a:t>and reporting on the </a:t>
            </a:r>
            <a:r>
              <a:rPr lang="en-US" sz="1100" dirty="0">
                <a:solidFill>
                  <a:schemeClr val="tx1">
                    <a:lumMod val="85000"/>
                    <a:lumOff val="15000"/>
                  </a:schemeClr>
                </a:solidFill>
              </a:rPr>
              <a:t>EC programs</a:t>
            </a:r>
            <a:r>
              <a:rPr lang="en-US" sz="1100" dirty="0" smtClean="0">
                <a:solidFill>
                  <a:schemeClr val="tx1">
                    <a:lumMod val="85000"/>
                    <a:lumOff val="15000"/>
                  </a:schemeClr>
                </a:solidFill>
              </a:rPr>
              <a:t>.</a:t>
            </a:r>
            <a:br>
              <a:rPr lang="en-US" sz="1100" dirty="0" smtClean="0">
                <a:solidFill>
                  <a:schemeClr val="tx1">
                    <a:lumMod val="85000"/>
                    <a:lumOff val="15000"/>
                  </a:schemeClr>
                </a:solidFill>
              </a:rPr>
            </a:br>
            <a:endParaRPr lang="en-GB" sz="300" dirty="0">
              <a:solidFill>
                <a:schemeClr val="tx1">
                  <a:lumMod val="85000"/>
                  <a:lumOff val="15000"/>
                </a:schemeClr>
              </a:solidFill>
            </a:endParaRPr>
          </a:p>
          <a:p>
            <a:pPr lvl="0"/>
            <a:endParaRPr lang="en-GB" sz="800" dirty="0">
              <a:solidFill>
                <a:schemeClr val="tx1">
                  <a:lumMod val="85000"/>
                  <a:lumOff val="15000"/>
                </a:schemeClr>
              </a:solidFill>
            </a:endParaRPr>
          </a:p>
        </p:txBody>
      </p:sp>
      <p:sp>
        <p:nvSpPr>
          <p:cNvPr id="13" name="TextBox 12"/>
          <p:cNvSpPr txBox="1"/>
          <p:nvPr/>
        </p:nvSpPr>
        <p:spPr>
          <a:xfrm>
            <a:off x="6092368" y="3929547"/>
            <a:ext cx="5852159" cy="2616101"/>
          </a:xfrm>
          <a:prstGeom prst="rect">
            <a:avLst/>
          </a:prstGeom>
          <a:noFill/>
          <a:ln w="28575">
            <a:solidFill>
              <a:schemeClr val="tx1"/>
            </a:solidFill>
          </a:ln>
        </p:spPr>
        <p:txBody>
          <a:bodyPr wrap="square" rtlCol="0">
            <a:spAutoFit/>
          </a:bodyPr>
          <a:lstStyle/>
          <a:p>
            <a:pPr lvl="0" defTabSz="914377">
              <a:defRPr/>
            </a:pPr>
            <a:r>
              <a:rPr lang="en-GB" sz="1400" b="1" dirty="0">
                <a:solidFill>
                  <a:prstClr val="black"/>
                </a:solidFill>
              </a:rPr>
              <a:t>Administrative Information:</a:t>
            </a:r>
          </a:p>
          <a:p>
            <a:pPr lvl="0" defTabSz="914377">
              <a:defRPr/>
            </a:pPr>
            <a:endParaRPr lang="en-GB" sz="800" dirty="0">
              <a:solidFill>
                <a:prstClr val="black"/>
              </a:solidFill>
            </a:endParaRPr>
          </a:p>
          <a:p>
            <a:pPr lvl="0" defTabSz="914377">
              <a:defRPr/>
            </a:pPr>
            <a:r>
              <a:rPr lang="en-US" sz="1200" dirty="0" smtClean="0">
                <a:solidFill>
                  <a:srgbClr val="E7E6E6">
                    <a:lumMod val="25000"/>
                  </a:srgbClr>
                </a:solidFill>
              </a:rPr>
              <a:t>The Haifa Municipality</a:t>
            </a:r>
            <a:r>
              <a:rPr lang="en-GB" sz="1200" dirty="0" smtClean="0">
                <a:solidFill>
                  <a:srgbClr val="E7E6E6">
                    <a:lumMod val="25000"/>
                  </a:srgbClr>
                </a:solidFill>
              </a:rPr>
              <a:t> </a:t>
            </a:r>
            <a:r>
              <a:rPr lang="en-GB" sz="1200" dirty="0">
                <a:solidFill>
                  <a:srgbClr val="E7E6E6">
                    <a:lumMod val="25000"/>
                  </a:srgbClr>
                </a:solidFill>
              </a:rPr>
              <a:t>seeks to be a partner and living lab city in a consortium on topic HORIZON-MISS-2021-CIT-02-01.</a:t>
            </a:r>
          </a:p>
          <a:p>
            <a:pPr lvl="0"/>
            <a:endParaRPr lang="en-GB" sz="800" dirty="0">
              <a:solidFill>
                <a:srgbClr val="E7E6E6">
                  <a:lumMod val="25000"/>
                </a:srgbClr>
              </a:solidFill>
            </a:endParaRPr>
          </a:p>
          <a:p>
            <a:pPr lvl="0"/>
            <a:r>
              <a:rPr lang="en-GB" sz="1200" b="1" dirty="0" smtClean="0">
                <a:solidFill>
                  <a:srgbClr val="E7E6E6">
                    <a:lumMod val="25000"/>
                  </a:srgbClr>
                </a:solidFill>
              </a:rPr>
              <a:t>The Haifa Municipality, Haifa, Israel</a:t>
            </a:r>
            <a:endParaRPr lang="en-GB" sz="1200" b="1" dirty="0">
              <a:solidFill>
                <a:srgbClr val="E7E6E6">
                  <a:lumMod val="25000"/>
                </a:srgbClr>
              </a:solidFill>
            </a:endParaRPr>
          </a:p>
          <a:p>
            <a:pPr lvl="0"/>
            <a:endParaRPr lang="en-GB" sz="800" dirty="0">
              <a:solidFill>
                <a:srgbClr val="E7E6E6">
                  <a:lumMod val="25000"/>
                </a:srgbClr>
              </a:solidFill>
            </a:endParaRPr>
          </a:p>
          <a:p>
            <a:pPr lvl="0"/>
            <a:r>
              <a:rPr lang="en-GB" sz="1200" dirty="0">
                <a:solidFill>
                  <a:srgbClr val="E7E6E6">
                    <a:lumMod val="25000"/>
                  </a:srgbClr>
                </a:solidFill>
              </a:rPr>
              <a:t>contact:</a:t>
            </a:r>
          </a:p>
          <a:p>
            <a:pPr lvl="0"/>
            <a:r>
              <a:rPr lang="en-GB" sz="1200" b="1" dirty="0" err="1" smtClean="0">
                <a:solidFill>
                  <a:srgbClr val="E7E6E6">
                    <a:lumMod val="25000"/>
                  </a:srgbClr>
                </a:solidFill>
              </a:rPr>
              <a:t>Limor</a:t>
            </a:r>
            <a:r>
              <a:rPr lang="en-GB" sz="1200" b="1" dirty="0" smtClean="0">
                <a:solidFill>
                  <a:srgbClr val="E7E6E6">
                    <a:lumMod val="25000"/>
                  </a:srgbClr>
                </a:solidFill>
              </a:rPr>
              <a:t> Shamir </a:t>
            </a:r>
            <a:r>
              <a:rPr lang="en-GB" sz="1200" dirty="0">
                <a:solidFill>
                  <a:srgbClr val="E7E6E6">
                    <a:lumMod val="25000"/>
                  </a:srgbClr>
                </a:solidFill>
              </a:rPr>
              <a:t>International Projects Collaboration Manager </a:t>
            </a:r>
          </a:p>
          <a:p>
            <a:pPr lvl="0"/>
            <a:r>
              <a:rPr lang="en-GB" sz="1200" b="1" dirty="0" smtClean="0">
                <a:solidFill>
                  <a:srgbClr val="E7E6E6">
                    <a:lumMod val="25000"/>
                  </a:srgbClr>
                </a:solidFill>
              </a:rPr>
              <a:t>limors@Haifa.muni.il</a:t>
            </a:r>
          </a:p>
          <a:p>
            <a:pPr lvl="0"/>
            <a:r>
              <a:rPr lang="en-GB" sz="1200" dirty="0" smtClean="0">
                <a:solidFill>
                  <a:srgbClr val="E7E6E6">
                    <a:lumMod val="25000"/>
                  </a:srgbClr>
                </a:solidFill>
              </a:rPr>
              <a:t>+972 53 </a:t>
            </a:r>
            <a:r>
              <a:rPr lang="en-GB" sz="1200" dirty="0" smtClean="0">
                <a:solidFill>
                  <a:srgbClr val="E7E6E6">
                    <a:lumMod val="25000"/>
                  </a:srgbClr>
                </a:solidFill>
              </a:rPr>
              <a:t>3363914</a:t>
            </a:r>
            <a:endParaRPr lang="en-GB" sz="1200" dirty="0" smtClean="0">
              <a:solidFill>
                <a:srgbClr val="E7E6E6">
                  <a:lumMod val="25000"/>
                </a:srgbClr>
              </a:solidFill>
            </a:endParaRPr>
          </a:p>
          <a:p>
            <a:pPr lvl="0"/>
            <a:endParaRPr lang="en-GB" sz="800" dirty="0">
              <a:solidFill>
                <a:srgbClr val="E7E6E6">
                  <a:lumMod val="25000"/>
                </a:srgbClr>
              </a:solidFill>
            </a:endParaRPr>
          </a:p>
          <a:p>
            <a:pPr lvl="0"/>
            <a:r>
              <a:rPr lang="en-GB" sz="1400" b="1" dirty="0" smtClean="0">
                <a:solidFill>
                  <a:srgbClr val="E7E6E6">
                    <a:lumMod val="25000"/>
                  </a:srgbClr>
                </a:solidFill>
              </a:rPr>
              <a:t>Haifa Municipality PIC </a:t>
            </a:r>
            <a:r>
              <a:rPr lang="en-GB" sz="1400" b="1" dirty="0">
                <a:solidFill>
                  <a:srgbClr val="E7E6E6">
                    <a:lumMod val="25000"/>
                  </a:srgbClr>
                </a:solidFill>
              </a:rPr>
              <a:t>– 934698500</a:t>
            </a:r>
            <a:endParaRPr lang="en-GB" sz="1400" b="1" dirty="0" smtClean="0">
              <a:solidFill>
                <a:srgbClr val="E7E6E6">
                  <a:lumMod val="25000"/>
                </a:srgbClr>
              </a:solidFill>
            </a:endParaRPr>
          </a:p>
          <a:p>
            <a:pPr lvl="0"/>
            <a:endParaRPr lang="en-GB" sz="2150" dirty="0" smtClean="0">
              <a:solidFill>
                <a:srgbClr val="E7E6E6">
                  <a:lumMod val="25000"/>
                </a:srgbClr>
              </a:solidFill>
            </a:endParaRPr>
          </a:p>
        </p:txBody>
      </p:sp>
      <p:pic>
        <p:nvPicPr>
          <p:cNvPr id="2" name="תמונה 1"/>
          <p:cNvPicPr>
            <a:picLocks noChangeAspect="1"/>
          </p:cNvPicPr>
          <p:nvPr/>
        </p:nvPicPr>
        <p:blipFill rotWithShape="1">
          <a:blip r:embed="rId3"/>
          <a:srcRect t="14385" b="14060"/>
          <a:stretch/>
        </p:blipFill>
        <p:spPr>
          <a:xfrm>
            <a:off x="10449212" y="84646"/>
            <a:ext cx="1102360" cy="507078"/>
          </a:xfrm>
          <a:prstGeom prst="rect">
            <a:avLst/>
          </a:prstGeom>
        </p:spPr>
      </p:pic>
    </p:spTree>
    <p:extLst>
      <p:ext uri="{BB962C8B-B14F-4D97-AF65-F5344CB8AC3E}">
        <p14:creationId xmlns:p14="http://schemas.microsoft.com/office/powerpoint/2010/main" val="1351304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6647</TotalTime>
  <Words>608</Words>
  <Application>Microsoft Office PowerPoint</Application>
  <PresentationFormat>מסך רחב</PresentationFormat>
  <Paragraphs>37</Paragraphs>
  <Slides>1</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vt:i4>
      </vt:variant>
    </vt:vector>
  </HeadingPairs>
  <TitlesOfParts>
    <vt:vector size="5" baseType="lpstr">
      <vt:lpstr>Arial</vt:lpstr>
      <vt:lpstr>Calibri</vt:lpstr>
      <vt:lpstr>Calibri Light</vt:lpstr>
      <vt:lpstr>Office Theme</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Mothersole</dc:creator>
  <cp:lastModifiedBy>שמיר לימור</cp:lastModifiedBy>
  <cp:revision>55</cp:revision>
  <dcterms:created xsi:type="dcterms:W3CDTF">2020-04-08T14:43:26Z</dcterms:created>
  <dcterms:modified xsi:type="dcterms:W3CDTF">2022-02-27T08:39:44Z</dcterms:modified>
</cp:coreProperties>
</file>